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customXml/itemProps4.xml" ContentType="application/vnd.openxmlformats-officedocument.customXmlPropertie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Override PartName="/ppt/slideLayouts/slideLayout44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5"/>
    <p:sldMasterId id="2147483662" r:id="rId6"/>
    <p:sldMasterId id="2147483681" r:id="rId7"/>
    <p:sldMasterId id="2147483700" r:id="rId8"/>
    <p:sldMasterId id="2147483718" r:id="rId9"/>
  </p:sldMasterIdLst>
  <p:notesMasterIdLst>
    <p:notesMasterId r:id="rId26"/>
  </p:notesMasterIdLst>
  <p:handoutMasterIdLst>
    <p:handoutMasterId r:id="rId27"/>
  </p:handoutMasterIdLst>
  <p:sldIdLst>
    <p:sldId id="264" r:id="rId10"/>
    <p:sldId id="317" r:id="rId11"/>
    <p:sldId id="274" r:id="rId12"/>
    <p:sldId id="296" r:id="rId13"/>
    <p:sldId id="297" r:id="rId14"/>
    <p:sldId id="303" r:id="rId15"/>
    <p:sldId id="310" r:id="rId16"/>
    <p:sldId id="300" r:id="rId17"/>
    <p:sldId id="281" r:id="rId18"/>
    <p:sldId id="309" r:id="rId19"/>
    <p:sldId id="273" r:id="rId20"/>
    <p:sldId id="272" r:id="rId21"/>
    <p:sldId id="278" r:id="rId22"/>
    <p:sldId id="316" r:id="rId23"/>
    <p:sldId id="318" r:id="rId24"/>
    <p:sldId id="319" r:id="rId25"/>
  </p:sldIdLst>
  <p:sldSz cx="9144000" cy="5143500" type="screen16x9"/>
  <p:notesSz cx="6808788" cy="994092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</p:showPr>
  <p:clrMru>
    <a:srgbClr val="809FB9"/>
    <a:srgbClr val="003F72"/>
    <a:srgbClr val="005AAA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1" autoAdjust="0"/>
    <p:restoredTop sz="86355" autoAdjust="0"/>
  </p:normalViewPr>
  <p:slideViewPr>
    <p:cSldViewPr snapToGrid="0" snapToObjects="1">
      <p:cViewPr varScale="1">
        <p:scale>
          <a:sx n="128" d="100"/>
          <a:sy n="128" d="100"/>
        </p:scale>
        <p:origin x="-1050" y="-90"/>
      </p:cViewPr>
      <p:guideLst>
        <p:guide orient="horz" pos="2567"/>
        <p:guide pos="4365"/>
      </p:guideLst>
    </p:cSldViewPr>
  </p:slideViewPr>
  <p:outlineViewPr>
    <p:cViewPr>
      <p:scale>
        <a:sx n="33" d="100"/>
        <a:sy n="33" d="100"/>
      </p:scale>
      <p:origin x="0" y="2288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8.xml"/><Relationship Id="rId2" Type="http://schemas.openxmlformats.org/officeDocument/2006/relationships/slide" Target="slides/slide6.xml"/><Relationship Id="rId1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100011-BD2E-4253-B29A-8D7C8CAF9142}" type="datetimeFigureOut">
              <a:rPr lang="en-US"/>
              <a:pPr>
                <a:defRPr/>
              </a:pPr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CEB5500A-E84B-466A-86C1-61D16A0D5C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4FF378-C3BE-4EE3-BB6E-FE2C20F69209}" type="datetimeFigureOut">
              <a:rPr lang="en-US"/>
              <a:pPr>
                <a:defRPr/>
              </a:pPr>
              <a:t>10/10/2023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65F98A23-CFA4-493D-A1A6-0D27F436D7F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A403D8A-33D2-497B-A346-A988A2737E65}" type="slidenum">
              <a:rPr lang="en-US" altLang="en-US"/>
              <a:pPr/>
              <a:t>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4506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85EE57-30AE-46D7-9549-5CDC0441F982}" type="slidenum">
              <a:rPr lang="en-US" altLang="en-US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917F2E-9BBB-46B8-B317-C4A6D21FE61B}" type="slidenum">
              <a:rPr lang="en-US" altLang="en-US"/>
              <a:pPr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560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31A7A9-E8B3-4C8C-B5FD-D8BDD3BAEFF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A442C8-E353-4E8A-BD5C-4B671BC32074}" type="slidenum">
              <a:rPr lang="en-GB" altLang="en-US">
                <a:solidFill>
                  <a:srgbClr val="000000"/>
                </a:solidFill>
              </a:rPr>
              <a:pPr/>
              <a:t>4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sq-AL" altLang="en-US" smtClean="0"/>
              <a:t>Rishikim standard ku Sekretariati do të përqendrojë përpjekjet dhe nxitë MKV-të për të përmirësuar performancën dhe për t'iu përmbajtur kritereve të përshtatshmërisë. CCM-të e klasifikuara sipas rishikimit "standard" do të informohen, kur është e mundur, që 1) të përfshijë PK-të dhe OSHC-të në zhvillimin e kërkesës për financim dhe 2) të sigurojë proces transparent dhe të dokumentuar të përzgjedhjes së PR.</a:t>
            </a:r>
          </a:p>
        </p:txBody>
      </p:sp>
      <p:sp>
        <p:nvSpPr>
          <p:cNvPr id="3174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8125FA-4A43-46EB-B654-AEC9088B5842}" type="slidenum">
              <a:rPr lang="en-US" altLang="en-US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3796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81A9108-428C-42DB-983C-B40D0CD36363}" type="slidenum">
              <a:rPr lang="en-GB" altLang="en-US">
                <a:solidFill>
                  <a:srgbClr val="000000"/>
                </a:solidFill>
              </a:rPr>
              <a:pPr/>
              <a:t>7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**</a:t>
            </a:r>
            <a:r>
              <a:rPr lang="sq-AL" altLang="en-US" smtClean="0"/>
              <a:t>Qasjet e përshtatura gjithashtu përfshijnë riprogramimin e materialeve, Planin Strategjik Kombëtar dhe aplikacionet për financim të bazuar në rezultate</a:t>
            </a:r>
          </a:p>
          <a:p>
            <a:pPr eaLnBrk="1" hangingPunct="1">
              <a:spcBef>
                <a:spcPct val="0"/>
              </a:spcBef>
            </a:pPr>
            <a:r>
              <a:rPr lang="sq-AL" altLang="en-US" smtClean="0"/>
              <a:t>*** duhet të mbështeteni ne parimet që përfaqësuesit e MKV të arrijnë tek zonat e tyre zgjedhore. Rezultatet e diskutimeve duhet të pasqyrohen në procesverbalin e mbledhjeve.</a:t>
            </a:r>
          </a:p>
        </p:txBody>
      </p:sp>
      <p:sp>
        <p:nvSpPr>
          <p:cNvPr id="3584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4EE43D-F3FA-4617-9613-9CA8BC7DCC49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600" b="1" smtClean="0"/>
          </a:p>
        </p:txBody>
      </p:sp>
      <p:sp>
        <p:nvSpPr>
          <p:cNvPr id="38916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BF5A69-7387-4FDE-9085-D2C8EE2E4E2C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sq-AL" altLang="en-US" smtClean="0">
                <a:sym typeface="Wingdings" pitchFamily="2" charset="2"/>
              </a:rPr>
              <a:t>Ekipi i vleresimit te rrezikut do të përqëndrohet në vendet me rrezik të lartë, duke përfshirë ndikimin e Lartë dhe vendet sfiduese të mjedisit operativ</a:t>
            </a:r>
            <a:endParaRPr lang="sq-AL" altLang="en-US" smtClean="0"/>
          </a:p>
        </p:txBody>
      </p:sp>
      <p:sp>
        <p:nvSpPr>
          <p:cNvPr id="4096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64D600-EF57-4DE0-9CA0-4DA40B22B81D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sq-AL" altLang="en-US" sz="1600" b="1" smtClean="0"/>
              <a:t>Vini re: Një komponent i vendit mund t'i nënshtrohet rishikimit të lehtë të kërkesës 1 dhe rishikimit standard për kërkesën 2. Në një rast të tillë, CCM do të kompletojë tregimin e përshtatshmërisë dhe do të dorëzojë deklaratën e pajtueshmërisë për kërkesën 1 dhe dokumentacionin mbështetës për kërkesën 2.</a:t>
            </a:r>
            <a:endParaRPr lang="sq-AL" altLang="en-US" smtClean="0"/>
          </a:p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4301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F9896D-D737-40B1-828A-9405DE23E80A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emf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emf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emf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emf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.emf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3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.emf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3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.emf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Master" Target="../slideMasters/slideMaster5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61463" cy="51514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" name="Picture 8" descr="white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603750"/>
            <a:ext cx="1768475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9161463" cy="4362450"/>
          </a:xfrm>
          <a:prstGeom prst="rect">
            <a:avLst/>
          </a:prstGeom>
          <a:solidFill>
            <a:srgbClr val="003F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1" descr="rgbwith white.BMP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41338" y="4646613"/>
            <a:ext cx="1763712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5825890-8EA6-4426-8FF1-D4BE078CD45B}" type="datetime1">
              <a:rPr lang="en-US"/>
              <a:pPr>
                <a:defRPr/>
              </a:pPr>
              <a:t>10/10/2023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50000"/>
            <a:ext cx="80640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EA0C30-588E-45C7-ABDA-C82D455DF0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8064000" cy="425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864000"/>
            <a:ext cx="8064000" cy="396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39999" y="1351107"/>
            <a:ext cx="80640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AE7C66F0-68C3-4E84-8BA4-BC75904087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s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539999" y="1369903"/>
            <a:ext cx="3960000" cy="315129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2766" y="4223809"/>
            <a:ext cx="3961234" cy="411162"/>
          </a:xfrm>
        </p:spPr>
        <p:txBody>
          <a:bodyPr>
            <a:noAutofit/>
          </a:bodyPr>
          <a:lstStyle>
            <a:lvl1pPr marL="0" indent="0">
              <a:lnSpc>
                <a:spcPts val="720"/>
              </a:lnSpc>
              <a:spcBef>
                <a:spcPts val="0"/>
              </a:spcBef>
              <a:buNone/>
              <a:defRPr sz="6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4642766" y="1015965"/>
            <a:ext cx="3960000" cy="3064968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9718" y="404665"/>
            <a:ext cx="3963048" cy="213360"/>
          </a:xfrm>
        </p:spPr>
        <p:txBody>
          <a:bodyPr>
            <a:noAutofit/>
          </a:bodyPr>
          <a:lstStyle>
            <a:lvl1pPr marL="0" indent="0">
              <a:buNone/>
              <a:defRPr sz="1200" b="0" i="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4023533" cy="441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6"/>
          </p:nvPr>
        </p:nvSpPr>
        <p:spPr>
          <a:xfrm>
            <a:off x="540000" y="864000"/>
            <a:ext cx="4023533" cy="43200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639718" y="599102"/>
            <a:ext cx="3963048" cy="264898"/>
          </a:xfrm>
        </p:spPr>
        <p:txBody>
          <a:bodyPr>
            <a:noAutofit/>
          </a:bodyPr>
          <a:lstStyle>
            <a:lvl1pPr marL="0" indent="0">
              <a:buNone/>
              <a:defRPr sz="1200" b="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953C525D-0328-4C6A-B0D2-374AE64A1E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539999" y="1463040"/>
            <a:ext cx="3960000" cy="315129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8064000" cy="441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6"/>
          </p:nvPr>
        </p:nvSpPr>
        <p:spPr>
          <a:xfrm>
            <a:off x="540000" y="864000"/>
            <a:ext cx="8064000" cy="43200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7"/>
          </p:nvPr>
        </p:nvSpPr>
        <p:spPr>
          <a:xfrm>
            <a:off x="4644000" y="1469813"/>
            <a:ext cx="3960000" cy="315129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DB626D9C-98A6-49A5-9B4A-EA48D71E12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40000" y="1278467"/>
            <a:ext cx="8064000" cy="3369734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3"/>
          </p:nvPr>
        </p:nvSpPr>
        <p:spPr>
          <a:xfrm>
            <a:off x="540000" y="864000"/>
            <a:ext cx="8064000" cy="338267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8064000" cy="441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E6ACF10A-EBFF-40A6-BBAA-7FA6930902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EFAC07-82C9-4B84-9325-C2A3301DF7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E7B5EB-1166-4A01-9338-0CD97FB54E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22031" y="1131570"/>
            <a:ext cx="8305566" cy="3442716"/>
          </a:xfrm>
        </p:spPr>
        <p:txBody>
          <a:bodyPr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32B9F5-7A0B-4AEB-A48D-B6D9E89CEF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22031" y="1131300"/>
            <a:ext cx="8301046" cy="3442500"/>
          </a:xfrm>
          <a:prstGeom prst="rect">
            <a:avLst/>
          </a:prstGeom>
        </p:spPr>
        <p:txBody>
          <a:bodyPr bIns="0"/>
          <a:lstStyle>
            <a:lvl1pPr marL="0" indent="-129779">
              <a:buClr>
                <a:schemeClr val="tx2"/>
              </a:buClr>
              <a:buFont typeface="Arial" pitchFamily="34" charset="0"/>
              <a:buChar char="•"/>
              <a:tabLst/>
              <a:defRPr b="0"/>
            </a:lvl1pPr>
            <a:lvl2pPr marL="471488" indent="-171450">
              <a:buFont typeface="Arial" pitchFamily="34" charset="0"/>
              <a:buChar char="–"/>
              <a:defRPr/>
            </a:lvl2pPr>
            <a:lvl3pPr marL="806054" indent="-171450">
              <a:defRPr/>
            </a:lvl3pPr>
            <a:lvl4pPr marL="1159002" indent="-171450"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246966D6-DB14-487C-B10A-D8BE087DD2F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3" y="195263"/>
            <a:ext cx="8496300" cy="638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006079"/>
            <a:ext cx="4171950" cy="36183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3" y="1006079"/>
            <a:ext cx="4171950" cy="36183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EF870B-5893-4A7B-886C-7B367CC86F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50000"/>
            <a:ext cx="80640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498A99-C541-42C4-91C2-8B593043BA2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2E4603-000E-40AE-965F-C91090929FA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5F19B9-B6D8-412D-9972-3C7D395C895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62" y="411480"/>
            <a:ext cx="8229600" cy="3314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62" y="758952"/>
            <a:ext cx="8229600" cy="342900"/>
          </a:xfrm>
        </p:spPr>
        <p:txBody>
          <a:bodyPr/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98462" y="1097284"/>
            <a:ext cx="8229600" cy="339447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350"/>
            </a:lvl1pPr>
            <a:lvl2pPr marL="0" indent="0">
              <a:spcBef>
                <a:spcPts val="0"/>
              </a:spcBef>
              <a:buFontTx/>
              <a:buNone/>
              <a:defRPr sz="135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125" baseline="0"/>
            </a:lvl3pPr>
            <a:lvl4pPr marL="205740" indent="-102870">
              <a:spcBef>
                <a:spcPts val="0"/>
              </a:spcBef>
              <a:buFont typeface="Lucida Grande"/>
              <a:buChar char="&gt;"/>
              <a:defRPr sz="1125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342900" indent="-102870">
              <a:buFont typeface="Lucida Grande"/>
              <a:buChar char="-"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4FB30FAF-EC00-4A60-9BA3-9C386BEF4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6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0594" name="think-cell Slide" r:id="rId3" imgW="360" imgH="360" progId="">
              <p:embed/>
            </p:oleObj>
          </a:graphicData>
        </a:graphic>
      </p:graphicFrame>
      <p:pic>
        <p:nvPicPr>
          <p:cNvPr id="5" name="Picture 6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9750" y="4799013"/>
            <a:ext cx="7635875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9"/>
          <p:cNvSpPr txBox="1">
            <a:spLocks noChangeArrowheads="1"/>
          </p:cNvSpPr>
          <p:nvPr userDrawn="1"/>
        </p:nvSpPr>
        <p:spPr bwMode="auto">
          <a:xfrm>
            <a:off x="0" y="0"/>
            <a:ext cx="9161463" cy="182563"/>
          </a:xfrm>
          <a:prstGeom prst="rect">
            <a:avLst/>
          </a:prstGeom>
          <a:solidFill>
            <a:srgbClr val="003F7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116013" y="4843463"/>
            <a:ext cx="1079500" cy="1349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975" y="4843463"/>
            <a:ext cx="808038" cy="1349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55CE0-980F-4A16-AFC0-30951EFD7A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6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1618" name="think-cell Slide" r:id="rId3" imgW="360" imgH="360" progId="">
              <p:embed/>
            </p:oleObj>
          </a:graphicData>
        </a:graphic>
      </p:graphicFrame>
      <p:pic>
        <p:nvPicPr>
          <p:cNvPr id="5" name="Picture 6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9750" y="4799013"/>
            <a:ext cx="7635875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9"/>
          <p:cNvSpPr txBox="1">
            <a:spLocks noChangeArrowheads="1"/>
          </p:cNvSpPr>
          <p:nvPr userDrawn="1"/>
        </p:nvSpPr>
        <p:spPr bwMode="auto">
          <a:xfrm>
            <a:off x="0" y="0"/>
            <a:ext cx="9161463" cy="182563"/>
          </a:xfrm>
          <a:prstGeom prst="rect">
            <a:avLst/>
          </a:prstGeom>
          <a:solidFill>
            <a:srgbClr val="003F7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1E1E1E"/>
                </a:solidFill>
              </a:defRPr>
            </a:lvl1pPr>
          </a:lstStyle>
          <a:p>
            <a:fld id="{8DC29439-2584-401B-8CF2-4F891C067005}" type="slidenum">
              <a:rPr lang="fr-CH" altLang="en-US"/>
              <a:pPr/>
              <a:t>‹#›</a:t>
            </a:fld>
            <a:endParaRPr lang="fr-CH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6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2642" name="think-cell Slide" r:id="rId3" imgW="360" imgH="360" progId="">
              <p:embed/>
            </p:oleObj>
          </a:graphicData>
        </a:graphic>
      </p:graphicFrame>
      <p:pic>
        <p:nvPicPr>
          <p:cNvPr id="5" name="Picture 6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9750" y="4799013"/>
            <a:ext cx="7635875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9"/>
          <p:cNvSpPr txBox="1">
            <a:spLocks noChangeArrowheads="1"/>
          </p:cNvSpPr>
          <p:nvPr userDrawn="1"/>
        </p:nvSpPr>
        <p:spPr bwMode="auto">
          <a:xfrm>
            <a:off x="0" y="0"/>
            <a:ext cx="9161463" cy="182563"/>
          </a:xfrm>
          <a:prstGeom prst="rect">
            <a:avLst/>
          </a:prstGeom>
          <a:solidFill>
            <a:srgbClr val="003F7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1E1E1E"/>
                </a:solidFill>
              </a:defRPr>
            </a:lvl1pPr>
          </a:lstStyle>
          <a:p>
            <a:fld id="{9D631A29-69A9-4A8B-B596-68C3CD7EE450}" type="slidenum">
              <a:rPr lang="fr-CH" altLang="en-US"/>
              <a:pPr/>
              <a:t>‹#›</a:t>
            </a:fld>
            <a:endParaRPr lang="fr-CH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6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3666" name="think-cell Slide" r:id="rId3" imgW="360" imgH="360" progId="">
              <p:embed/>
            </p:oleObj>
          </a:graphicData>
        </a:graphic>
      </p:graphicFrame>
      <p:pic>
        <p:nvPicPr>
          <p:cNvPr id="5" name="Picture 6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9750" y="4799013"/>
            <a:ext cx="7635875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9"/>
          <p:cNvSpPr txBox="1">
            <a:spLocks noChangeArrowheads="1"/>
          </p:cNvSpPr>
          <p:nvPr userDrawn="1"/>
        </p:nvSpPr>
        <p:spPr bwMode="auto">
          <a:xfrm>
            <a:off x="0" y="0"/>
            <a:ext cx="9161463" cy="182563"/>
          </a:xfrm>
          <a:prstGeom prst="rect">
            <a:avLst/>
          </a:prstGeom>
          <a:solidFill>
            <a:srgbClr val="003F7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1E1E1E"/>
                </a:solidFill>
              </a:defRPr>
            </a:lvl1pPr>
          </a:lstStyle>
          <a:p>
            <a:fld id="{C71854B6-2120-4EE1-8EFA-E6D9CED34D5F}" type="slidenum">
              <a:rPr lang="fr-CH" altLang="en-US"/>
              <a:pPr/>
              <a:t>‹#›</a:t>
            </a:fld>
            <a:endParaRPr lang="fr-CH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6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4690" name="think-cell Slide" r:id="rId3" imgW="360" imgH="360" progId="">
              <p:embed/>
            </p:oleObj>
          </a:graphicData>
        </a:graphic>
      </p:graphicFrame>
      <p:pic>
        <p:nvPicPr>
          <p:cNvPr id="3" name="Picture 6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9750" y="4799013"/>
            <a:ext cx="7635875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9"/>
          <p:cNvSpPr txBox="1">
            <a:spLocks noChangeArrowheads="1"/>
          </p:cNvSpPr>
          <p:nvPr userDrawn="1"/>
        </p:nvSpPr>
        <p:spPr bwMode="auto">
          <a:xfrm>
            <a:off x="0" y="0"/>
            <a:ext cx="9161463" cy="182563"/>
          </a:xfrm>
          <a:prstGeom prst="rect">
            <a:avLst/>
          </a:prstGeom>
          <a:solidFill>
            <a:srgbClr val="003F7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61463" cy="51514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8" descr="white.eps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533400" y="4603750"/>
            <a:ext cx="1768475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9161463" cy="4362450"/>
          </a:xfrm>
          <a:prstGeom prst="rect">
            <a:avLst/>
          </a:prstGeom>
          <a:solidFill>
            <a:srgbClr val="003F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11" descr="rgbwith white.BMP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541338" y="4646613"/>
            <a:ext cx="1763712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50000"/>
            <a:ext cx="80640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B45765-06B6-42C1-A81C-07D9DA86B3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8064000" cy="425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864000"/>
            <a:ext cx="8064000" cy="396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39999" y="1351107"/>
            <a:ext cx="80640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ADC175D9-527C-4F70-977C-F5949221B2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8064000" cy="425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864000"/>
            <a:ext cx="8064000" cy="396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39999" y="1351107"/>
            <a:ext cx="80640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3EF0AA63-1C1B-4D22-BACC-421569EC1C4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s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539999" y="1369903"/>
            <a:ext cx="3960000" cy="315129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2766" y="4223809"/>
            <a:ext cx="3961234" cy="411162"/>
          </a:xfrm>
        </p:spPr>
        <p:txBody>
          <a:bodyPr>
            <a:noAutofit/>
          </a:bodyPr>
          <a:lstStyle>
            <a:lvl1pPr marL="0" indent="0">
              <a:lnSpc>
                <a:spcPts val="720"/>
              </a:lnSpc>
              <a:spcBef>
                <a:spcPts val="0"/>
              </a:spcBef>
              <a:buNone/>
              <a:defRPr sz="6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4642766" y="1015965"/>
            <a:ext cx="3960000" cy="3064968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9718" y="404665"/>
            <a:ext cx="3963048" cy="213360"/>
          </a:xfrm>
        </p:spPr>
        <p:txBody>
          <a:bodyPr>
            <a:noAutofit/>
          </a:bodyPr>
          <a:lstStyle>
            <a:lvl1pPr marL="0" indent="0">
              <a:buNone/>
              <a:defRPr sz="1200" b="0" i="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4023533" cy="441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6"/>
          </p:nvPr>
        </p:nvSpPr>
        <p:spPr>
          <a:xfrm>
            <a:off x="540000" y="864000"/>
            <a:ext cx="4023533" cy="43200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639718" y="599102"/>
            <a:ext cx="3963048" cy="264898"/>
          </a:xfrm>
        </p:spPr>
        <p:txBody>
          <a:bodyPr>
            <a:noAutofit/>
          </a:bodyPr>
          <a:lstStyle>
            <a:lvl1pPr marL="0" indent="0">
              <a:buNone/>
              <a:defRPr sz="1200" b="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58C95C94-D2C0-408D-8470-0E8FD0D6C4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539999" y="1463040"/>
            <a:ext cx="3960000" cy="315129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8064000" cy="441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6"/>
          </p:nvPr>
        </p:nvSpPr>
        <p:spPr>
          <a:xfrm>
            <a:off x="540000" y="864000"/>
            <a:ext cx="8064000" cy="43200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7"/>
          </p:nvPr>
        </p:nvSpPr>
        <p:spPr>
          <a:xfrm>
            <a:off x="4644000" y="1469813"/>
            <a:ext cx="3960000" cy="315129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97CC8925-41C9-4176-876A-C275FB35A0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40000" y="1278467"/>
            <a:ext cx="8064000" cy="3369734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3"/>
          </p:nvPr>
        </p:nvSpPr>
        <p:spPr>
          <a:xfrm>
            <a:off x="540000" y="864000"/>
            <a:ext cx="8064000" cy="338267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8064000" cy="441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1EA58FAE-1436-4D55-A852-5EFC7C8233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9917BF-88C4-4C76-8058-BA39907979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659045-63A4-45C4-AE9F-1276489383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22031" y="1131570"/>
            <a:ext cx="8305566" cy="3442716"/>
          </a:xfrm>
        </p:spPr>
        <p:txBody>
          <a:bodyPr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B86199-57DD-4506-9F5A-E99714CE95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22031" y="1131300"/>
            <a:ext cx="8301046" cy="3442500"/>
          </a:xfrm>
          <a:prstGeom prst="rect">
            <a:avLst/>
          </a:prstGeom>
        </p:spPr>
        <p:txBody>
          <a:bodyPr bIns="0"/>
          <a:lstStyle>
            <a:lvl1pPr marL="0" indent="-129779">
              <a:buClr>
                <a:schemeClr val="tx2"/>
              </a:buClr>
              <a:buFont typeface="Arial" pitchFamily="34" charset="0"/>
              <a:buChar char="•"/>
              <a:tabLst/>
              <a:defRPr b="0"/>
            </a:lvl1pPr>
            <a:lvl2pPr marL="471488" indent="-171450">
              <a:buFont typeface="Arial" pitchFamily="34" charset="0"/>
              <a:buChar char="–"/>
              <a:defRPr/>
            </a:lvl2pPr>
            <a:lvl3pPr marL="806054" indent="-171450">
              <a:defRPr/>
            </a:lvl3pPr>
            <a:lvl4pPr marL="1159002" indent="-171450"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C84C4D0E-0160-4C52-81F1-5AC44B6DDE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3" y="195263"/>
            <a:ext cx="8496300" cy="638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006079"/>
            <a:ext cx="4171950" cy="36183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3" y="1006079"/>
            <a:ext cx="4171950" cy="36183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FD5AD2-2B32-4A70-9FED-C3B6CC86BE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436DC5-A51D-4522-8060-1C3B1E24C3D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62" y="411480"/>
            <a:ext cx="8229600" cy="3314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62" y="758952"/>
            <a:ext cx="8229600" cy="342900"/>
          </a:xfrm>
        </p:spPr>
        <p:txBody>
          <a:bodyPr/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98462" y="1097284"/>
            <a:ext cx="8229600" cy="339447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350"/>
            </a:lvl1pPr>
            <a:lvl2pPr marL="0" indent="0">
              <a:spcBef>
                <a:spcPts val="0"/>
              </a:spcBef>
              <a:buFontTx/>
              <a:buNone/>
              <a:defRPr sz="135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125" baseline="0"/>
            </a:lvl3pPr>
            <a:lvl4pPr marL="205740" indent="-102870">
              <a:spcBef>
                <a:spcPts val="0"/>
              </a:spcBef>
              <a:buFont typeface="Lucida Grande"/>
              <a:buChar char="&gt;"/>
              <a:defRPr sz="1125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342900" indent="-102870">
              <a:buFont typeface="Lucida Grande"/>
              <a:buChar char="-"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14CDE428-ACF8-47C4-8683-EAF7170CC3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s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539999" y="1369903"/>
            <a:ext cx="3960000" cy="315129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2766" y="4223809"/>
            <a:ext cx="3961234" cy="411162"/>
          </a:xfrm>
        </p:spPr>
        <p:txBody>
          <a:bodyPr>
            <a:noAutofit/>
          </a:bodyPr>
          <a:lstStyle>
            <a:lvl1pPr marL="0" indent="0">
              <a:lnSpc>
                <a:spcPts val="720"/>
              </a:lnSpc>
              <a:spcBef>
                <a:spcPts val="0"/>
              </a:spcBef>
              <a:buNone/>
              <a:defRPr sz="6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4642766" y="1015965"/>
            <a:ext cx="3960000" cy="3064968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9718" y="404665"/>
            <a:ext cx="3963048" cy="213360"/>
          </a:xfrm>
        </p:spPr>
        <p:txBody>
          <a:bodyPr>
            <a:noAutofit/>
          </a:bodyPr>
          <a:lstStyle>
            <a:lvl1pPr marL="0" indent="0">
              <a:buNone/>
              <a:defRPr sz="1200" b="0" i="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4023533" cy="441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6"/>
          </p:nvPr>
        </p:nvSpPr>
        <p:spPr>
          <a:xfrm>
            <a:off x="540000" y="864000"/>
            <a:ext cx="4023533" cy="43200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639718" y="599102"/>
            <a:ext cx="3963048" cy="264898"/>
          </a:xfrm>
        </p:spPr>
        <p:txBody>
          <a:bodyPr>
            <a:noAutofit/>
          </a:bodyPr>
          <a:lstStyle>
            <a:lvl1pPr marL="0" indent="0">
              <a:buNone/>
              <a:defRPr sz="1200" b="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F001262B-5B31-4066-8D91-C9045E4E76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6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5714" name="think-cell Slide" r:id="rId3" imgW="360" imgH="360" progId="">
              <p:embed/>
            </p:oleObj>
          </a:graphicData>
        </a:graphic>
      </p:graphicFrame>
      <p:pic>
        <p:nvPicPr>
          <p:cNvPr id="5" name="Picture 6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9750" y="4799013"/>
            <a:ext cx="7635875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9"/>
          <p:cNvSpPr txBox="1">
            <a:spLocks noChangeArrowheads="1"/>
          </p:cNvSpPr>
          <p:nvPr userDrawn="1"/>
        </p:nvSpPr>
        <p:spPr bwMode="auto">
          <a:xfrm>
            <a:off x="0" y="0"/>
            <a:ext cx="9161463" cy="182563"/>
          </a:xfrm>
          <a:prstGeom prst="rect">
            <a:avLst/>
          </a:prstGeom>
          <a:solidFill>
            <a:srgbClr val="003F7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116013" y="4843463"/>
            <a:ext cx="1079500" cy="1349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975" y="4843463"/>
            <a:ext cx="808038" cy="1349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06C25-A2E9-4845-A0E4-329A82C697F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6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6738" name="think-cell Slide" r:id="rId3" imgW="360" imgH="360" progId="">
              <p:embed/>
            </p:oleObj>
          </a:graphicData>
        </a:graphic>
      </p:graphicFrame>
      <p:pic>
        <p:nvPicPr>
          <p:cNvPr id="5" name="Picture 6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9750" y="4799013"/>
            <a:ext cx="7635875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9"/>
          <p:cNvSpPr txBox="1">
            <a:spLocks noChangeArrowheads="1"/>
          </p:cNvSpPr>
          <p:nvPr userDrawn="1"/>
        </p:nvSpPr>
        <p:spPr bwMode="auto">
          <a:xfrm>
            <a:off x="0" y="0"/>
            <a:ext cx="9161463" cy="182563"/>
          </a:xfrm>
          <a:prstGeom prst="rect">
            <a:avLst/>
          </a:prstGeom>
          <a:solidFill>
            <a:srgbClr val="003F7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1E1E1E"/>
                </a:solidFill>
              </a:defRPr>
            </a:lvl1pPr>
          </a:lstStyle>
          <a:p>
            <a:fld id="{24868259-5136-4C5F-8DC2-344CF0812AA6}" type="slidenum">
              <a:rPr lang="fr-CH" altLang="en-US"/>
              <a:pPr/>
              <a:t>‹#›</a:t>
            </a:fld>
            <a:endParaRPr lang="fr-CH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6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7762" name="think-cell Slide" r:id="rId3" imgW="360" imgH="360" progId="">
              <p:embed/>
            </p:oleObj>
          </a:graphicData>
        </a:graphic>
      </p:graphicFrame>
      <p:pic>
        <p:nvPicPr>
          <p:cNvPr id="5" name="Picture 6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9750" y="4799013"/>
            <a:ext cx="7635875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9"/>
          <p:cNvSpPr txBox="1">
            <a:spLocks noChangeArrowheads="1"/>
          </p:cNvSpPr>
          <p:nvPr userDrawn="1"/>
        </p:nvSpPr>
        <p:spPr bwMode="auto">
          <a:xfrm>
            <a:off x="0" y="0"/>
            <a:ext cx="9161463" cy="182563"/>
          </a:xfrm>
          <a:prstGeom prst="rect">
            <a:avLst/>
          </a:prstGeom>
          <a:solidFill>
            <a:srgbClr val="003F7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1E1E1E"/>
                </a:solidFill>
              </a:defRPr>
            </a:lvl1pPr>
          </a:lstStyle>
          <a:p>
            <a:fld id="{AA736DC5-B3B4-4573-843D-D7BDC9B3C6E2}" type="slidenum">
              <a:rPr lang="fr-CH" altLang="en-US"/>
              <a:pPr/>
              <a:t>‹#›</a:t>
            </a:fld>
            <a:endParaRPr lang="fr-CH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6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8786" name="think-cell Slide" r:id="rId3" imgW="360" imgH="360" progId="">
              <p:embed/>
            </p:oleObj>
          </a:graphicData>
        </a:graphic>
      </p:graphicFrame>
      <p:pic>
        <p:nvPicPr>
          <p:cNvPr id="5" name="Picture 6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9750" y="4799013"/>
            <a:ext cx="7635875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9"/>
          <p:cNvSpPr txBox="1">
            <a:spLocks noChangeArrowheads="1"/>
          </p:cNvSpPr>
          <p:nvPr userDrawn="1"/>
        </p:nvSpPr>
        <p:spPr bwMode="auto">
          <a:xfrm>
            <a:off x="0" y="0"/>
            <a:ext cx="9161463" cy="182563"/>
          </a:xfrm>
          <a:prstGeom prst="rect">
            <a:avLst/>
          </a:prstGeom>
          <a:solidFill>
            <a:srgbClr val="003F7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1E1E1E"/>
                </a:solidFill>
              </a:defRPr>
            </a:lvl1pPr>
          </a:lstStyle>
          <a:p>
            <a:fld id="{0AD93212-7E6E-48AE-8985-7B67B2C1EAEF}" type="slidenum">
              <a:rPr lang="fr-CH" altLang="en-US"/>
              <a:pPr/>
              <a:t>‹#›</a:t>
            </a:fld>
            <a:endParaRPr lang="fr-CH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5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19810" name="think-cell Slide" r:id="rId3" imgW="360" imgH="360" progId="">
              <p:embed/>
            </p:oleObj>
          </a:graphicData>
        </a:graphic>
      </p:graphicFrame>
      <p:pic>
        <p:nvPicPr>
          <p:cNvPr id="3" name="Picture 6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9750" y="4799013"/>
            <a:ext cx="7635875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9"/>
          <p:cNvSpPr txBox="1">
            <a:spLocks noChangeArrowheads="1"/>
          </p:cNvSpPr>
          <p:nvPr userDrawn="1"/>
        </p:nvSpPr>
        <p:spPr bwMode="auto">
          <a:xfrm>
            <a:off x="0" y="0"/>
            <a:ext cx="9161463" cy="182563"/>
          </a:xfrm>
          <a:prstGeom prst="rect">
            <a:avLst/>
          </a:prstGeom>
          <a:solidFill>
            <a:srgbClr val="003F7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61463" cy="51514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8" descr="white.eps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533400" y="4603750"/>
            <a:ext cx="1768475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9161463" cy="4362450"/>
          </a:xfrm>
          <a:prstGeom prst="rect">
            <a:avLst/>
          </a:prstGeom>
          <a:solidFill>
            <a:srgbClr val="003F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 descr="rgbwith white.BMP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541338" y="4646613"/>
            <a:ext cx="1763712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3B9D3E-DF92-4DD3-9175-423D19173AFA}" type="datetime1">
              <a:rPr lang="en-US"/>
              <a:pPr>
                <a:defRPr/>
              </a:pPr>
              <a:t>10/10/2023</a:t>
            </a:fld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50000"/>
            <a:ext cx="80640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2A87E3-E1EE-4FB6-A182-52C258B04CD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8064000" cy="425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864000"/>
            <a:ext cx="8064000" cy="396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39999" y="1351107"/>
            <a:ext cx="80640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FBF10A17-3A3B-4EBF-9659-75B782DAF8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s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539999" y="1369903"/>
            <a:ext cx="3960000" cy="315129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2766" y="4223809"/>
            <a:ext cx="3961234" cy="411162"/>
          </a:xfrm>
        </p:spPr>
        <p:txBody>
          <a:bodyPr>
            <a:noAutofit/>
          </a:bodyPr>
          <a:lstStyle>
            <a:lvl1pPr marL="0" indent="0">
              <a:lnSpc>
                <a:spcPts val="720"/>
              </a:lnSpc>
              <a:spcBef>
                <a:spcPts val="0"/>
              </a:spcBef>
              <a:buNone/>
              <a:defRPr sz="6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4642766" y="1015965"/>
            <a:ext cx="3960000" cy="3064968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9718" y="404665"/>
            <a:ext cx="3963048" cy="213360"/>
          </a:xfrm>
        </p:spPr>
        <p:txBody>
          <a:bodyPr>
            <a:noAutofit/>
          </a:bodyPr>
          <a:lstStyle>
            <a:lvl1pPr marL="0" indent="0">
              <a:buNone/>
              <a:defRPr sz="1200" b="0" i="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4023533" cy="441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6"/>
          </p:nvPr>
        </p:nvSpPr>
        <p:spPr>
          <a:xfrm>
            <a:off x="540000" y="864000"/>
            <a:ext cx="4023533" cy="43200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639718" y="599102"/>
            <a:ext cx="3963048" cy="264898"/>
          </a:xfrm>
        </p:spPr>
        <p:txBody>
          <a:bodyPr>
            <a:noAutofit/>
          </a:bodyPr>
          <a:lstStyle>
            <a:lvl1pPr marL="0" indent="0">
              <a:buNone/>
              <a:defRPr sz="1200" b="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677CB816-C2B2-4F1C-9B91-75FE46D8C3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539999" y="1463040"/>
            <a:ext cx="3960000" cy="315129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8064000" cy="441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6"/>
          </p:nvPr>
        </p:nvSpPr>
        <p:spPr>
          <a:xfrm>
            <a:off x="540000" y="864000"/>
            <a:ext cx="8064000" cy="43200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7"/>
          </p:nvPr>
        </p:nvSpPr>
        <p:spPr>
          <a:xfrm>
            <a:off x="4644000" y="1469813"/>
            <a:ext cx="3960000" cy="315129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48B5E80E-4110-434C-9866-00EF3F4F89E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40000" y="1278467"/>
            <a:ext cx="8064000" cy="3369734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3"/>
          </p:nvPr>
        </p:nvSpPr>
        <p:spPr>
          <a:xfrm>
            <a:off x="540000" y="864000"/>
            <a:ext cx="8064000" cy="338267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8064000" cy="441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2393F6AF-188E-46D0-8B16-A8861502003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539999" y="1463040"/>
            <a:ext cx="3960000" cy="315129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8064000" cy="441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6"/>
          </p:nvPr>
        </p:nvSpPr>
        <p:spPr>
          <a:xfrm>
            <a:off x="540000" y="864000"/>
            <a:ext cx="8064000" cy="43200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7"/>
          </p:nvPr>
        </p:nvSpPr>
        <p:spPr>
          <a:xfrm>
            <a:off x="4644000" y="1469813"/>
            <a:ext cx="3960000" cy="315129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A3F381C0-148A-427C-881F-42822C8C4A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1D9236-6612-4FD4-B0D7-D545EE37EF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A03363-6FF4-4406-992C-BF3CAA8244C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5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20834" name="think-cell Slide" r:id="rId3" imgW="360" imgH="360" progId="">
              <p:embed/>
            </p:oleObj>
          </a:graphicData>
        </a:graphic>
      </p:graphicFrame>
      <p:pic>
        <p:nvPicPr>
          <p:cNvPr id="3" name="Picture 6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9750" y="4799013"/>
            <a:ext cx="7635875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9"/>
          <p:cNvSpPr txBox="1">
            <a:spLocks noChangeArrowheads="1"/>
          </p:cNvSpPr>
          <p:nvPr userDrawn="1"/>
        </p:nvSpPr>
        <p:spPr bwMode="auto">
          <a:xfrm>
            <a:off x="0" y="0"/>
            <a:ext cx="9161463" cy="182563"/>
          </a:xfrm>
          <a:prstGeom prst="rect">
            <a:avLst/>
          </a:prstGeom>
          <a:solidFill>
            <a:srgbClr val="003F7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61463" cy="51514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8" descr="white.eps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533400" y="4603750"/>
            <a:ext cx="1768475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9161463" cy="4362450"/>
          </a:xfrm>
          <a:prstGeom prst="rect">
            <a:avLst/>
          </a:prstGeom>
          <a:solidFill>
            <a:srgbClr val="003F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 descr="rgbwith white.BMP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541338" y="4646613"/>
            <a:ext cx="1763712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88E771-F696-45FC-BBBE-25875707552B}" type="datetime1">
              <a:rPr lang="en-US"/>
              <a:pPr>
                <a:defRPr/>
              </a:pPr>
              <a:t>10/10/2023</a:t>
            </a:fld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50000"/>
            <a:ext cx="80640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A8D7C3-835C-407A-B791-2594CBA962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8064000" cy="425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864000"/>
            <a:ext cx="8064000" cy="396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39999" y="1351107"/>
            <a:ext cx="80640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6F92F50F-3594-4BFD-BCA0-0BC76E20BC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s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539999" y="1369903"/>
            <a:ext cx="3960000" cy="315129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2766" y="4223809"/>
            <a:ext cx="3961234" cy="411162"/>
          </a:xfrm>
        </p:spPr>
        <p:txBody>
          <a:bodyPr>
            <a:noAutofit/>
          </a:bodyPr>
          <a:lstStyle>
            <a:lvl1pPr marL="0" indent="0">
              <a:lnSpc>
                <a:spcPts val="720"/>
              </a:lnSpc>
              <a:spcBef>
                <a:spcPts val="0"/>
              </a:spcBef>
              <a:buNone/>
              <a:defRPr sz="6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4642766" y="1015965"/>
            <a:ext cx="3960000" cy="3064968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9718" y="404665"/>
            <a:ext cx="3963048" cy="213360"/>
          </a:xfrm>
        </p:spPr>
        <p:txBody>
          <a:bodyPr>
            <a:noAutofit/>
          </a:bodyPr>
          <a:lstStyle>
            <a:lvl1pPr marL="0" indent="0">
              <a:buNone/>
              <a:defRPr sz="1200" b="0" i="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4023533" cy="441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6"/>
          </p:nvPr>
        </p:nvSpPr>
        <p:spPr>
          <a:xfrm>
            <a:off x="540000" y="864000"/>
            <a:ext cx="4023533" cy="43200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639718" y="599102"/>
            <a:ext cx="3963048" cy="264898"/>
          </a:xfrm>
        </p:spPr>
        <p:txBody>
          <a:bodyPr>
            <a:noAutofit/>
          </a:bodyPr>
          <a:lstStyle>
            <a:lvl1pPr marL="0" indent="0">
              <a:buNone/>
              <a:defRPr sz="1200" b="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7194E595-5A78-4C53-B4D5-F7F4E6753F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539999" y="1463040"/>
            <a:ext cx="3960000" cy="315129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8064000" cy="441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6"/>
          </p:nvPr>
        </p:nvSpPr>
        <p:spPr>
          <a:xfrm>
            <a:off x="540000" y="864000"/>
            <a:ext cx="8064000" cy="43200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7"/>
          </p:nvPr>
        </p:nvSpPr>
        <p:spPr>
          <a:xfrm>
            <a:off x="4644000" y="1469813"/>
            <a:ext cx="3960000" cy="315129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7F01B6AC-02F6-4A0D-911C-F2CAA9C789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40000" y="1278467"/>
            <a:ext cx="8064000" cy="3369734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3"/>
          </p:nvPr>
        </p:nvSpPr>
        <p:spPr>
          <a:xfrm>
            <a:off x="540000" y="864000"/>
            <a:ext cx="8064000" cy="338267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8064000" cy="441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F7C00153-49B8-4983-91DB-AFFC6C4BF47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D5DD8E-13A0-4A3B-A48D-A688D9C400D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EB6FB9-BEB0-404E-8385-B5986C206D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40000" y="1278467"/>
            <a:ext cx="8064000" cy="3369734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3"/>
          </p:nvPr>
        </p:nvSpPr>
        <p:spPr>
          <a:xfrm>
            <a:off x="540000" y="864000"/>
            <a:ext cx="8064000" cy="338267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8064000" cy="441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27FC5915-AB0A-4FB7-938D-3E0AF3CBD0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D50DCC-7E0E-4268-A7AF-09325EBEBDE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6B97A3-F3F8-4092-A210-A782884C8B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6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109570" name="think-cell Slide" r:id="rId3" imgW="360" imgH="360" progId="">
              <p:embed/>
            </p:oleObj>
          </a:graphicData>
        </a:graphic>
      </p:graphicFrame>
      <p:pic>
        <p:nvPicPr>
          <p:cNvPr id="3" name="Picture 6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9750" y="4799013"/>
            <a:ext cx="7635875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9"/>
          <p:cNvSpPr txBox="1">
            <a:spLocks noChangeArrowheads="1"/>
          </p:cNvSpPr>
          <p:nvPr userDrawn="1"/>
        </p:nvSpPr>
        <p:spPr bwMode="auto">
          <a:xfrm>
            <a:off x="0" y="0"/>
            <a:ext cx="9161463" cy="182563"/>
          </a:xfrm>
          <a:prstGeom prst="rect">
            <a:avLst/>
          </a:prstGeom>
          <a:solidFill>
            <a:srgbClr val="003F7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61463" cy="51514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8" descr="white.eps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533400" y="4603750"/>
            <a:ext cx="1768475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9161463" cy="4362450"/>
          </a:xfrm>
          <a:prstGeom prst="rect">
            <a:avLst/>
          </a:prstGeom>
          <a:solidFill>
            <a:srgbClr val="003F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11" descr="rgbwith white.BMP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541338" y="4646613"/>
            <a:ext cx="1763712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1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1.xml"/><Relationship Id="rId21" Type="http://schemas.openxmlformats.org/officeDocument/2006/relationships/tags" Target="../tags/tag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24.xml"/><Relationship Id="rId20" Type="http://schemas.openxmlformats.org/officeDocument/2006/relationships/vmlDrawing" Target="../drawings/vmlDrawing1.v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Relationship Id="rId22" Type="http://schemas.openxmlformats.org/officeDocument/2006/relationships/oleObject" Target="../embeddings/oleObject1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21" Type="http://schemas.openxmlformats.org/officeDocument/2006/relationships/oleObject" Target="../embeddings/oleObject7.bin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19" Type="http://schemas.openxmlformats.org/officeDocument/2006/relationships/vmlDrawing" Target="../drawings/vmlDrawing7.v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Relationship Id="rId22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oleObject" Target="../embeddings/oleObject13.bin"/><Relationship Id="rId5" Type="http://schemas.openxmlformats.org/officeDocument/2006/relationships/slideLayout" Target="../slideLayouts/slideLayout48.xml"/><Relationship Id="rId10" Type="http://schemas.openxmlformats.org/officeDocument/2006/relationships/vmlDrawing" Target="../drawings/vmlDrawing13.vml"/><Relationship Id="rId4" Type="http://schemas.openxmlformats.org/officeDocument/2006/relationships/slideLayout" Target="../slideLayouts/slideLayout47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oleObject" Target="../embeddings/oleObject15.bin"/><Relationship Id="rId5" Type="http://schemas.openxmlformats.org/officeDocument/2006/relationships/slideLayout" Target="../slideLayouts/slideLayout56.xml"/><Relationship Id="rId10" Type="http://schemas.openxmlformats.org/officeDocument/2006/relationships/vmlDrawing" Target="../drawings/vmlDrawing15.vml"/><Relationship Id="rId4" Type="http://schemas.openxmlformats.org/officeDocument/2006/relationships/slideLayout" Target="../slideLayouts/slideLayout55.xml"/><Relationship Id="rId9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1338" y="449263"/>
            <a:ext cx="8064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9750" y="1350963"/>
            <a:ext cx="80645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49800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BFBFBF"/>
                </a:solidFill>
              </a:defRPr>
            </a:lvl1pPr>
          </a:lstStyle>
          <a:p>
            <a:fld id="{9B96BA80-ED4C-4ED9-A55A-8622BC5331B2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6"/>
          <p:cNvPicPr>
            <a:picLocks noChangeAspect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539750" y="4799013"/>
            <a:ext cx="7635875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Box 10"/>
          <p:cNvSpPr txBox="1">
            <a:spLocks noChangeArrowheads="1"/>
          </p:cNvSpPr>
          <p:nvPr userDrawn="1"/>
        </p:nvSpPr>
        <p:spPr bwMode="auto">
          <a:xfrm>
            <a:off x="0" y="0"/>
            <a:ext cx="9161463" cy="182563"/>
          </a:xfrm>
          <a:prstGeom prst="rect">
            <a:avLst/>
          </a:prstGeom>
          <a:solidFill>
            <a:srgbClr val="003F7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28" r:id="rId2"/>
    <p:sldLayoutId id="2147484029" r:id="rId3"/>
    <p:sldLayoutId id="2147484030" r:id="rId4"/>
    <p:sldLayoutId id="2147484031" r:id="rId5"/>
    <p:sldLayoutId id="2147484032" r:id="rId6"/>
    <p:sldLayoutId id="2147484033" r:id="rId7"/>
    <p:sldLayoutId id="2147484034" r:id="rId8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Arial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defTabSz="457200" rtl="0" eaLnBrk="0" fontAlgn="base" hangingPunct="0">
        <a:lnSpc>
          <a:spcPts val="1900"/>
        </a:lnSpc>
        <a:spcBef>
          <a:spcPct val="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ts val="1900"/>
        </a:lnSpc>
        <a:spcBef>
          <a:spcPct val="0"/>
        </a:spcBef>
        <a:spcAft>
          <a:spcPct val="0"/>
        </a:spcAft>
        <a:buChar char="–"/>
        <a:defRPr sz="2800" kern="1200">
          <a:solidFill>
            <a:srgbClr val="7F7F7F"/>
          </a:solidFill>
          <a:latin typeface="Arial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ts val="1700"/>
        </a:lnSpc>
        <a:spcBef>
          <a:spcPct val="0"/>
        </a:spcBef>
        <a:spcAft>
          <a:spcPct val="0"/>
        </a:spcAft>
        <a:buChar char="•"/>
        <a:defRPr sz="1600" kern="1200">
          <a:solidFill>
            <a:schemeClr val="tx1"/>
          </a:solidFill>
          <a:latin typeface="Arial"/>
          <a:ea typeface="+mn-ea"/>
          <a:cs typeface="+mn-cs"/>
        </a:defRPr>
      </a:lvl3pPr>
      <a:lvl4pPr marL="261938" indent="-136525" algn="l" defTabSz="457200" rtl="0" eaLnBrk="0" fontAlgn="base" hangingPunct="0">
        <a:spcBef>
          <a:spcPct val="0"/>
        </a:spcBef>
        <a:spcAft>
          <a:spcPct val="0"/>
        </a:spcAft>
        <a:buFont typeface="Lucida Grande"/>
        <a:buChar char="&gt;"/>
        <a:defRPr sz="1600" kern="1200">
          <a:solidFill>
            <a:srgbClr val="7F7F7F"/>
          </a:solidFill>
          <a:latin typeface="Arial"/>
          <a:ea typeface="+mn-ea"/>
          <a:cs typeface="+mn-cs"/>
        </a:defRPr>
      </a:lvl4pPr>
      <a:lvl5pPr marL="457200" indent="-136525" algn="l" defTabSz="457200" rtl="0" eaLnBrk="0" fontAlgn="base" hangingPunct="0">
        <a:lnSpc>
          <a:spcPts val="1400"/>
        </a:lnSpc>
        <a:spcBef>
          <a:spcPct val="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6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2050" name="think-cell Slide" r:id="rId22" imgW="360" imgH="360" progId="">
              <p:embed/>
            </p:oleObj>
          </a:graphicData>
        </a:graphic>
      </p:graphicFrame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541338" y="449263"/>
            <a:ext cx="8064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9750" y="1350963"/>
            <a:ext cx="80645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4088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BFBFBF"/>
                </a:solidFill>
              </a:defRPr>
            </a:lvl1pPr>
          </a:lstStyle>
          <a:p>
            <a:fld id="{70A9DA50-AD01-4B4E-A1C9-2977A64411F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054" name="Picture 6"/>
          <p:cNvPicPr>
            <a:picLocks noChangeAspect="1"/>
          </p:cNvPicPr>
          <p:nvPr userDrawn="1"/>
        </p:nvPicPr>
        <p:blipFill>
          <a:blip r:embed="rId23"/>
          <a:srcRect/>
          <a:stretch>
            <a:fillRect/>
          </a:stretch>
        </p:blipFill>
        <p:spPr bwMode="auto">
          <a:xfrm>
            <a:off x="539750" y="4799013"/>
            <a:ext cx="7635875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Box 10"/>
          <p:cNvSpPr txBox="1">
            <a:spLocks noChangeArrowheads="1"/>
          </p:cNvSpPr>
          <p:nvPr userDrawn="1"/>
        </p:nvSpPr>
        <p:spPr bwMode="auto">
          <a:xfrm>
            <a:off x="0" y="0"/>
            <a:ext cx="9161463" cy="182563"/>
          </a:xfrm>
          <a:prstGeom prst="rect">
            <a:avLst/>
          </a:prstGeom>
          <a:solidFill>
            <a:srgbClr val="003F7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</p:spTree>
    <p:custDataLst>
      <p:tags r:id="rId21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  <p:sldLayoutId id="2147484045" r:id="rId12"/>
    <p:sldLayoutId id="2147484046" r:id="rId13"/>
    <p:sldLayoutId id="2147484047" r:id="rId14"/>
    <p:sldLayoutId id="2147484076" r:id="rId15"/>
    <p:sldLayoutId id="2147484077" r:id="rId16"/>
    <p:sldLayoutId id="2147484078" r:id="rId17"/>
    <p:sldLayoutId id="2147484079" r:id="rId18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Arial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defTabSz="457200" rtl="0" eaLnBrk="0" fontAlgn="base" hangingPunct="0">
        <a:lnSpc>
          <a:spcPts val="1900"/>
        </a:lnSpc>
        <a:spcBef>
          <a:spcPct val="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ts val="1900"/>
        </a:lnSpc>
        <a:spcBef>
          <a:spcPct val="0"/>
        </a:spcBef>
        <a:spcAft>
          <a:spcPct val="0"/>
        </a:spcAft>
        <a:buChar char="–"/>
        <a:defRPr sz="2800" kern="1200">
          <a:solidFill>
            <a:srgbClr val="7F7F7F"/>
          </a:solidFill>
          <a:latin typeface="Arial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ts val="1700"/>
        </a:lnSpc>
        <a:spcBef>
          <a:spcPct val="0"/>
        </a:spcBef>
        <a:spcAft>
          <a:spcPct val="0"/>
        </a:spcAft>
        <a:buChar char="•"/>
        <a:defRPr sz="1600" kern="1200">
          <a:solidFill>
            <a:schemeClr val="tx1"/>
          </a:solidFill>
          <a:latin typeface="Arial"/>
          <a:ea typeface="+mn-ea"/>
          <a:cs typeface="+mn-cs"/>
        </a:defRPr>
      </a:lvl3pPr>
      <a:lvl4pPr marL="261938" indent="-136525" algn="l" defTabSz="457200" rtl="0" eaLnBrk="0" fontAlgn="base" hangingPunct="0">
        <a:spcBef>
          <a:spcPct val="0"/>
        </a:spcBef>
        <a:spcAft>
          <a:spcPct val="0"/>
        </a:spcAft>
        <a:buFont typeface="Lucida Grande"/>
        <a:buChar char="&gt;"/>
        <a:defRPr sz="1600" kern="1200">
          <a:solidFill>
            <a:srgbClr val="7F7F7F"/>
          </a:solidFill>
          <a:latin typeface="Arial"/>
          <a:ea typeface="+mn-ea"/>
          <a:cs typeface="+mn-cs"/>
        </a:defRPr>
      </a:lvl4pPr>
      <a:lvl5pPr marL="457200" indent="-136525" algn="l" defTabSz="457200" rtl="0" eaLnBrk="0" fontAlgn="base" hangingPunct="0">
        <a:lnSpc>
          <a:spcPts val="1400"/>
        </a:lnSpc>
        <a:spcBef>
          <a:spcPct val="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16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3074" name="think-cell Slide" r:id="rId21" imgW="360" imgH="360" progId="">
              <p:embed/>
            </p:oleObj>
          </a:graphicData>
        </a:graphic>
      </p:graphicFrame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541338" y="449263"/>
            <a:ext cx="8064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9750" y="1350963"/>
            <a:ext cx="80645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4088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BFBFBF"/>
                </a:solidFill>
              </a:defRPr>
            </a:lvl1pPr>
          </a:lstStyle>
          <a:p>
            <a:fld id="{120B33F4-13F9-43E2-AF04-E25B835124F4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078" name="Picture 6"/>
          <p:cNvPicPr>
            <a:picLocks noChangeAspect="1"/>
          </p:cNvPicPr>
          <p:nvPr userDrawn="1"/>
        </p:nvPicPr>
        <p:blipFill>
          <a:blip r:embed="rId22"/>
          <a:srcRect/>
          <a:stretch>
            <a:fillRect/>
          </a:stretch>
        </p:blipFill>
        <p:spPr bwMode="auto">
          <a:xfrm>
            <a:off x="539750" y="4799013"/>
            <a:ext cx="7635875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TextBox 10"/>
          <p:cNvSpPr txBox="1">
            <a:spLocks noChangeArrowheads="1"/>
          </p:cNvSpPr>
          <p:nvPr userDrawn="1"/>
        </p:nvSpPr>
        <p:spPr bwMode="auto">
          <a:xfrm>
            <a:off x="0" y="0"/>
            <a:ext cx="9161463" cy="182563"/>
          </a:xfrm>
          <a:prstGeom prst="rect">
            <a:avLst/>
          </a:prstGeom>
          <a:solidFill>
            <a:srgbClr val="003F7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</p:spTree>
    <p:custDataLst>
      <p:tags r:id="rId20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  <p:sldLayoutId id="2147484058" r:id="rId12"/>
    <p:sldLayoutId id="2147484059" r:id="rId13"/>
    <p:sldLayoutId id="2147484081" r:id="rId14"/>
    <p:sldLayoutId id="2147484082" r:id="rId15"/>
    <p:sldLayoutId id="2147484083" r:id="rId16"/>
    <p:sldLayoutId id="2147484084" r:id="rId17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Arial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defTabSz="457200" rtl="0" eaLnBrk="0" fontAlgn="base" hangingPunct="0">
        <a:lnSpc>
          <a:spcPts val="1900"/>
        </a:lnSpc>
        <a:spcBef>
          <a:spcPct val="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ts val="1900"/>
        </a:lnSpc>
        <a:spcBef>
          <a:spcPct val="0"/>
        </a:spcBef>
        <a:spcAft>
          <a:spcPct val="0"/>
        </a:spcAft>
        <a:buChar char="–"/>
        <a:defRPr sz="2800" kern="1200">
          <a:solidFill>
            <a:srgbClr val="7F7F7F"/>
          </a:solidFill>
          <a:latin typeface="Arial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ts val="1700"/>
        </a:lnSpc>
        <a:spcBef>
          <a:spcPct val="0"/>
        </a:spcBef>
        <a:spcAft>
          <a:spcPct val="0"/>
        </a:spcAft>
        <a:buChar char="•"/>
        <a:defRPr sz="1600" kern="1200">
          <a:solidFill>
            <a:schemeClr val="tx1"/>
          </a:solidFill>
          <a:latin typeface="Arial"/>
          <a:ea typeface="+mn-ea"/>
          <a:cs typeface="+mn-cs"/>
        </a:defRPr>
      </a:lvl3pPr>
      <a:lvl4pPr marL="261938" indent="-136525" algn="l" defTabSz="457200" rtl="0" eaLnBrk="0" fontAlgn="base" hangingPunct="0">
        <a:spcBef>
          <a:spcPct val="0"/>
        </a:spcBef>
        <a:spcAft>
          <a:spcPct val="0"/>
        </a:spcAft>
        <a:buFont typeface="Lucida Grande"/>
        <a:buChar char="&gt;"/>
        <a:defRPr sz="1600" kern="1200">
          <a:solidFill>
            <a:srgbClr val="7F7F7F"/>
          </a:solidFill>
          <a:latin typeface="Arial"/>
          <a:ea typeface="+mn-ea"/>
          <a:cs typeface="+mn-cs"/>
        </a:defRPr>
      </a:lvl4pPr>
      <a:lvl5pPr marL="457200" indent="-136525" algn="l" defTabSz="457200" rtl="0" eaLnBrk="0" fontAlgn="base" hangingPunct="0">
        <a:lnSpc>
          <a:spcPts val="1400"/>
        </a:lnSpc>
        <a:spcBef>
          <a:spcPct val="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5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4098" name="think-cell Slide" r:id="rId11" imgW="360" imgH="360" progId="">
              <p:embed/>
            </p:oleObj>
          </a:graphicData>
        </a:graphic>
      </p:graphicFrame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541338" y="449263"/>
            <a:ext cx="8064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9750" y="1350963"/>
            <a:ext cx="80645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49800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BFBFBF"/>
                </a:solidFill>
              </a:defRPr>
            </a:lvl1pPr>
          </a:lstStyle>
          <a:p>
            <a:fld id="{477F513E-3137-4C43-ABA2-3153D8468B01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4102" name="Picture 6"/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539750" y="4799013"/>
            <a:ext cx="7635875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TextBox 10"/>
          <p:cNvSpPr txBox="1">
            <a:spLocks noChangeArrowheads="1"/>
          </p:cNvSpPr>
          <p:nvPr userDrawn="1"/>
        </p:nvSpPr>
        <p:spPr bwMode="auto">
          <a:xfrm>
            <a:off x="0" y="0"/>
            <a:ext cx="9161463" cy="182563"/>
          </a:xfrm>
          <a:prstGeom prst="rect">
            <a:avLst/>
          </a:prstGeom>
          <a:solidFill>
            <a:srgbClr val="003F7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60" r:id="rId2"/>
    <p:sldLayoutId id="2147484061" r:id="rId3"/>
    <p:sldLayoutId id="2147484062" r:id="rId4"/>
    <p:sldLayoutId id="2147484063" r:id="rId5"/>
    <p:sldLayoutId id="2147484064" r:id="rId6"/>
    <p:sldLayoutId id="2147484065" r:id="rId7"/>
    <p:sldLayoutId id="2147484066" r:id="rId8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Arial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defTabSz="457200" rtl="0" eaLnBrk="0" fontAlgn="base" hangingPunct="0">
        <a:lnSpc>
          <a:spcPts val="1900"/>
        </a:lnSpc>
        <a:spcBef>
          <a:spcPct val="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ts val="1900"/>
        </a:lnSpc>
        <a:spcBef>
          <a:spcPct val="0"/>
        </a:spcBef>
        <a:spcAft>
          <a:spcPct val="0"/>
        </a:spcAft>
        <a:buChar char="–"/>
        <a:defRPr sz="2800" kern="1200">
          <a:solidFill>
            <a:srgbClr val="7F7F7F"/>
          </a:solidFill>
          <a:latin typeface="Arial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ts val="1700"/>
        </a:lnSpc>
        <a:spcBef>
          <a:spcPct val="0"/>
        </a:spcBef>
        <a:spcAft>
          <a:spcPct val="0"/>
        </a:spcAft>
        <a:buChar char="•"/>
        <a:defRPr sz="1600" kern="1200">
          <a:solidFill>
            <a:schemeClr val="tx1"/>
          </a:solidFill>
          <a:latin typeface="Arial"/>
          <a:ea typeface="+mn-ea"/>
          <a:cs typeface="+mn-cs"/>
        </a:defRPr>
      </a:lvl3pPr>
      <a:lvl4pPr marL="261938" indent="-136525" algn="l" defTabSz="457200" rtl="0" eaLnBrk="0" fontAlgn="base" hangingPunct="0">
        <a:spcBef>
          <a:spcPct val="0"/>
        </a:spcBef>
        <a:spcAft>
          <a:spcPct val="0"/>
        </a:spcAft>
        <a:buFont typeface="Lucida Grande"/>
        <a:buChar char="&gt;"/>
        <a:defRPr sz="1600" kern="1200">
          <a:solidFill>
            <a:srgbClr val="7F7F7F"/>
          </a:solidFill>
          <a:latin typeface="Arial"/>
          <a:ea typeface="+mn-ea"/>
          <a:cs typeface="+mn-cs"/>
        </a:defRPr>
      </a:lvl4pPr>
      <a:lvl5pPr marL="457200" indent="-136525" algn="l" defTabSz="457200" rtl="0" eaLnBrk="0" fontAlgn="base" hangingPunct="0">
        <a:lnSpc>
          <a:spcPts val="1400"/>
        </a:lnSpc>
        <a:spcBef>
          <a:spcPct val="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15"/>
          <p:cNvGraphicFramePr>
            <a:graphicFrameLocks noChangeAspect="1"/>
          </p:cNvGraphicFramePr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5122" name="think-cell Slide" r:id="rId11" imgW="360" imgH="360" progId="">
              <p:embed/>
            </p:oleObj>
          </a:graphicData>
        </a:graphic>
      </p:graphicFrame>
      <p:sp>
        <p:nvSpPr>
          <p:cNvPr id="5123" name="Title Placeholder 1"/>
          <p:cNvSpPr>
            <a:spLocks noGrp="1"/>
          </p:cNvSpPr>
          <p:nvPr>
            <p:ph type="title"/>
          </p:nvPr>
        </p:nvSpPr>
        <p:spPr bwMode="auto">
          <a:xfrm>
            <a:off x="541338" y="449263"/>
            <a:ext cx="8064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9750" y="1350963"/>
            <a:ext cx="80645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49800"/>
            <a:ext cx="2133600" cy="274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BFBFBF"/>
                </a:solidFill>
              </a:defRPr>
            </a:lvl1pPr>
          </a:lstStyle>
          <a:p>
            <a:fld id="{B0BD73B6-6F9D-42EC-A9FE-FD9CD5DA40B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5126" name="Picture 6"/>
          <p:cNvPicPr>
            <a:picLocks noChangeAspect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539750" y="4799013"/>
            <a:ext cx="7635875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TextBox 10"/>
          <p:cNvSpPr txBox="1">
            <a:spLocks noChangeArrowheads="1"/>
          </p:cNvSpPr>
          <p:nvPr userDrawn="1"/>
        </p:nvSpPr>
        <p:spPr bwMode="auto">
          <a:xfrm>
            <a:off x="0" y="0"/>
            <a:ext cx="9161463" cy="182563"/>
          </a:xfrm>
          <a:prstGeom prst="rect">
            <a:avLst/>
          </a:prstGeom>
          <a:solidFill>
            <a:srgbClr val="003F7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Arial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defTabSz="457200" rtl="0" eaLnBrk="0" fontAlgn="base" hangingPunct="0">
        <a:lnSpc>
          <a:spcPts val="1900"/>
        </a:lnSpc>
        <a:spcBef>
          <a:spcPct val="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ts val="1900"/>
        </a:lnSpc>
        <a:spcBef>
          <a:spcPct val="0"/>
        </a:spcBef>
        <a:spcAft>
          <a:spcPct val="0"/>
        </a:spcAft>
        <a:buChar char="–"/>
        <a:defRPr sz="2800" kern="1200">
          <a:solidFill>
            <a:srgbClr val="7F7F7F"/>
          </a:solidFill>
          <a:latin typeface="Arial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ts val="1700"/>
        </a:lnSpc>
        <a:spcBef>
          <a:spcPct val="0"/>
        </a:spcBef>
        <a:spcAft>
          <a:spcPct val="0"/>
        </a:spcAft>
        <a:buChar char="•"/>
        <a:defRPr sz="1600" kern="1200">
          <a:solidFill>
            <a:schemeClr val="tx1"/>
          </a:solidFill>
          <a:latin typeface="Arial"/>
          <a:ea typeface="+mn-ea"/>
          <a:cs typeface="+mn-cs"/>
        </a:defRPr>
      </a:lvl3pPr>
      <a:lvl4pPr marL="261938" indent="-136525" algn="l" defTabSz="457200" rtl="0" eaLnBrk="0" fontAlgn="base" hangingPunct="0">
        <a:spcBef>
          <a:spcPct val="0"/>
        </a:spcBef>
        <a:spcAft>
          <a:spcPct val="0"/>
        </a:spcAft>
        <a:buFont typeface="Lucida Grande"/>
        <a:buChar char="&gt;"/>
        <a:defRPr sz="1600" kern="1200">
          <a:solidFill>
            <a:srgbClr val="7F7F7F"/>
          </a:solidFill>
          <a:latin typeface="Arial"/>
          <a:ea typeface="+mn-ea"/>
          <a:cs typeface="+mn-cs"/>
        </a:defRPr>
      </a:lvl4pPr>
      <a:lvl5pPr marL="457200" indent="-136525" algn="l" defTabSz="457200" rtl="0" eaLnBrk="0" fontAlgn="base" hangingPunct="0">
        <a:lnSpc>
          <a:spcPts val="1400"/>
        </a:lnSpc>
        <a:spcBef>
          <a:spcPct val="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5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/>
          </p:cNvSpPr>
          <p:nvPr/>
        </p:nvSpPr>
        <p:spPr bwMode="auto">
          <a:xfrm>
            <a:off x="546100" y="1900238"/>
            <a:ext cx="80899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/>
          <a:lstStyle/>
          <a:p>
            <a:pPr defTabSz="914400" eaLnBrk="1" hangingPunct="1">
              <a:lnSpc>
                <a:spcPts val="2300"/>
              </a:lnSpc>
            </a:pPr>
            <a:r>
              <a:rPr lang="sq-AL" altLang="en-US" sz="2400" dirty="0">
                <a:solidFill>
                  <a:schemeClr val="bg1"/>
                </a:solidFill>
              </a:rPr>
              <a:t>Kërkesat e përshtatshmërisë së MKV-s dhe pritshmëritë e Dialogut të Vendit </a:t>
            </a:r>
            <a:r>
              <a:rPr lang="en-US" altLang="en-US" sz="2000" dirty="0">
                <a:solidFill>
                  <a:schemeClr val="bg1"/>
                </a:solidFill>
              </a:rPr>
              <a:t/>
            </a:r>
            <a:br>
              <a:rPr lang="en-US" altLang="en-US" sz="2000" dirty="0">
                <a:solidFill>
                  <a:schemeClr val="bg1"/>
                </a:solidFill>
              </a:rPr>
            </a:br>
            <a:endParaRPr lang="en-US" altLang="en-US" sz="2000" dirty="0">
              <a:solidFill>
                <a:schemeClr val="bg1"/>
              </a:solidFill>
            </a:endParaRPr>
          </a:p>
          <a:p>
            <a:pPr defTabSz="914400" eaLnBrk="1" hangingPunct="1">
              <a:lnSpc>
                <a:spcPts val="2300"/>
              </a:lnSpc>
            </a:pPr>
            <a:endParaRPr lang="en-US" altLang="en-US" sz="2000" dirty="0">
              <a:solidFill>
                <a:srgbClr val="809FB9"/>
              </a:solidFill>
            </a:endParaRP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546100" y="3355975"/>
            <a:ext cx="41640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1400">
                <a:solidFill>
                  <a:schemeClr val="accent1"/>
                </a:solidFill>
              </a:rPr>
              <a:t>Tiranë, Mars 2019</a:t>
            </a:r>
            <a:endParaRPr lang="en-GB" altLang="en-US" sz="14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2"/>
          <p:cNvSpPr>
            <a:spLocks noGrp="1"/>
          </p:cNvSpPr>
          <p:nvPr>
            <p:ph type="title"/>
          </p:nvPr>
        </p:nvSpPr>
        <p:spPr>
          <a:xfrm>
            <a:off x="492125" y="338138"/>
            <a:ext cx="8062913" cy="857250"/>
          </a:xfrm>
        </p:spPr>
        <p:txBody>
          <a:bodyPr/>
          <a:lstStyle/>
          <a:p>
            <a:pPr eaLnBrk="1" hangingPunct="1"/>
            <a:r>
              <a:rPr lang="sq-AL" altLang="en-US" sz="2000" smtClean="0">
                <a:latin typeface="Arial" pitchFamily="34" charset="0"/>
              </a:rPr>
              <a:t>Shembuj të pyetjeve për përfaqësuesit e MKV për t'u përdorur kur arrijnë tek zonat e tyre zgjedhore për dialogun e vazhdimit të programit</a:t>
            </a:r>
          </a:p>
        </p:txBody>
      </p:sp>
      <p:sp>
        <p:nvSpPr>
          <p:cNvPr id="36867" name="Content Placeholder 3"/>
          <p:cNvSpPr>
            <a:spLocks noGrp="1"/>
          </p:cNvSpPr>
          <p:nvPr>
            <p:ph idx="1"/>
          </p:nvPr>
        </p:nvSpPr>
        <p:spPr>
          <a:xfrm>
            <a:off x="360363" y="1195388"/>
            <a:ext cx="8326437" cy="3786187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69875" algn="l"/>
              </a:tabLst>
            </a:pPr>
            <a:r>
              <a:rPr lang="en-US" altLang="en-US" sz="1100" smtClean="0"/>
              <a:t>•	 </a:t>
            </a:r>
            <a:r>
              <a:rPr lang="sq-AL" altLang="en-US" sz="1100" smtClean="0"/>
              <a:t>Ju lutemi përshkruani se si popullatat kyçe dhe të prekshme që janë popullatat e programuara të programit tuaj janë përfshirë në procesin e shqyrtimit dhe zhvillimit të një kërkese për vazhdimin e programit.</a:t>
            </a:r>
          </a:p>
          <a:p>
            <a:pPr marL="0" indent="0" eaLnBrk="1" hangingPunct="1">
              <a:buFont typeface="Wingdings" pitchFamily="2" charset="2"/>
              <a:buChar char="ü"/>
              <a:tabLst>
                <a:tab pos="269875" algn="l"/>
              </a:tabLst>
            </a:pPr>
            <a:r>
              <a:rPr lang="sq-AL" altLang="en-US" sz="1100" smtClean="0"/>
              <a:t>A janë të gjitha popullatat e synuara në programin aktual të përfaqësuar në M</a:t>
            </a:r>
            <a:r>
              <a:rPr lang="en-US" altLang="en-US" sz="1100" smtClean="0"/>
              <a:t>KV</a:t>
            </a:r>
            <a:r>
              <a:rPr lang="sq-AL" altLang="en-US" sz="1100" smtClean="0"/>
              <a:t>s?</a:t>
            </a:r>
          </a:p>
          <a:p>
            <a:pPr marL="0" indent="0" eaLnBrk="1" hangingPunct="1">
              <a:buFont typeface="Wingdings" pitchFamily="2" charset="2"/>
              <a:buChar char="ü"/>
              <a:tabLst>
                <a:tab pos="269875" algn="l"/>
              </a:tabLst>
            </a:pPr>
            <a:r>
              <a:rPr lang="sq-AL" altLang="en-US" sz="1100" smtClean="0"/>
              <a:t>Nëse jo, si e siguroni angazhimin e tyre kuptimplotë në vazhdimin e programit?</a:t>
            </a:r>
          </a:p>
          <a:p>
            <a:pPr lvl="3" indent="0" eaLnBrk="1" hangingPunct="1">
              <a:lnSpc>
                <a:spcPct val="80000"/>
              </a:lnSpc>
              <a:buFont typeface="Lucida Grande"/>
              <a:buNone/>
              <a:tabLst>
                <a:tab pos="269875" algn="l"/>
              </a:tabLst>
            </a:pPr>
            <a:r>
              <a:rPr lang="sq-AL" altLang="en-US" sz="1000" smtClean="0">
                <a:latin typeface="Arial" pitchFamily="34" charset="0"/>
              </a:rPr>
              <a:t> </a:t>
            </a:r>
          </a:p>
          <a:p>
            <a:pPr marL="0" indent="0" eaLnBrk="1" hangingPunct="1">
              <a:buFontTx/>
              <a:buNone/>
              <a:tabLst>
                <a:tab pos="269875" algn="l"/>
              </a:tabLst>
            </a:pPr>
            <a:r>
              <a:rPr lang="sq-AL" altLang="en-US" sz="1100" smtClean="0"/>
              <a:t>•	 Gjatë periudhës së zbatimit të mëparshëm, a ka pasur ndonjë reagim formal / joformal nga popujt kryesorë dhe të prekshëm për cilësinë dhe përmbajtjen e programit? Nëse po, a është marrë parasysh për përmirësimin e programit, ju lutemi shpjegoni se si?</a:t>
            </a:r>
          </a:p>
          <a:p>
            <a:pPr marL="0" indent="0" eaLnBrk="1" hangingPunct="1">
              <a:buFontTx/>
              <a:buNone/>
              <a:tabLst>
                <a:tab pos="269875" algn="l"/>
              </a:tabLst>
            </a:pPr>
            <a:endParaRPr lang="sq-AL" altLang="en-US" sz="1100" smtClean="0"/>
          </a:p>
          <a:p>
            <a:pPr marL="0" indent="0" eaLnBrk="1" hangingPunct="1">
              <a:buFontTx/>
              <a:buNone/>
              <a:tabLst>
                <a:tab pos="269875" algn="l"/>
              </a:tabLst>
            </a:pPr>
            <a:r>
              <a:rPr lang="sq-AL" altLang="en-US" sz="1100" smtClean="0"/>
              <a:t>•	 A ka ndonjë ndryshim të madh në mjedisin / kontekstin e zbatimit që mund të ndikojë negativisht në përfshirjen e popullatave kyçe dhe vulnerabël në program? - nëse po, ju lutemi përshkruani masat për të zbutur rreziqet</a:t>
            </a:r>
          </a:p>
          <a:p>
            <a:pPr marL="0" indent="0" eaLnBrk="1" hangingPunct="1">
              <a:buFontTx/>
              <a:buNone/>
              <a:tabLst>
                <a:tab pos="269875" algn="l"/>
              </a:tabLst>
            </a:pPr>
            <a:endParaRPr lang="sq-AL" altLang="en-US" sz="1100" smtClean="0"/>
          </a:p>
          <a:p>
            <a:pPr marL="0" indent="0" eaLnBrk="1" hangingPunct="1">
              <a:buFontTx/>
              <a:buNone/>
              <a:tabLst>
                <a:tab pos="269875" algn="l"/>
              </a:tabLst>
            </a:pPr>
            <a:r>
              <a:rPr lang="sq-AL" altLang="en-US" sz="1100" smtClean="0"/>
              <a:t>•	A ka të drejta të njeriut dhe / ose barriera të lidhura me gjininë që ndikojnë në zbatimin e granteve për të arritur rezultatet maksimale? Nëse po, a është ndonjë ndërhyrje për të adresuar ato barriera të përfshira në kërkesën tuaj për vazhdimin e programit?</a:t>
            </a:r>
          </a:p>
          <a:p>
            <a:pPr marL="0" indent="0" eaLnBrk="1" hangingPunct="1">
              <a:buFontTx/>
              <a:buNone/>
              <a:tabLst>
                <a:tab pos="269875" algn="l"/>
              </a:tabLst>
            </a:pPr>
            <a:endParaRPr lang="en-GB" altLang="en-US" sz="1100" smtClean="0"/>
          </a:p>
        </p:txBody>
      </p:sp>
      <p:sp>
        <p:nvSpPr>
          <p:cNvPr id="36868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63638" algn="l"/>
              </a:tabLst>
            </a:pPr>
            <a:fld id="{AB75FDCF-FA3D-4B1A-8E91-AFB7EE1353AA}" type="slidenum">
              <a:rPr lang="en-US" altLang="en-US"/>
              <a:pPr>
                <a:tabLst>
                  <a:tab pos="1163638" algn="l"/>
                </a:tabLst>
              </a:pPr>
              <a:t>9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ctrTitle"/>
          </p:nvPr>
        </p:nvSpPr>
        <p:spPr>
          <a:xfrm>
            <a:off x="300038" y="336550"/>
            <a:ext cx="8064500" cy="425450"/>
          </a:xfrm>
        </p:spPr>
        <p:txBody>
          <a:bodyPr/>
          <a:lstStyle/>
          <a:p>
            <a:pPr eaLnBrk="1" hangingPunct="1"/>
            <a:r>
              <a:rPr lang="sq-AL" altLang="en-US" sz="2200" smtClean="0">
                <a:latin typeface="Arial" pitchFamily="34" charset="0"/>
              </a:rPr>
              <a:t>Kriteret e përshtatshmërisë së MKV 1: Ekzaminimi i diferencuar</a:t>
            </a:r>
          </a:p>
        </p:txBody>
      </p:sp>
      <p:sp>
        <p:nvSpPr>
          <p:cNvPr id="37891" name="Slide Number Placeholder 3"/>
          <p:cNvSpPr>
            <a:spLocks noGrp="1" noChangeArrowheads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63638" algn="l"/>
              </a:tabLst>
            </a:pPr>
            <a:fld id="{2F0F3408-0F1C-4D80-B1C9-89E05BCD5BDA}" type="slidenum">
              <a:rPr lang="en-US" altLang="en-US"/>
              <a:pPr>
                <a:tabLst>
                  <a:tab pos="1163638" algn="l"/>
                </a:tabLst>
              </a:pPr>
              <a:t>10</a:t>
            </a:fld>
            <a:endParaRPr lang="en-US" altLang="en-US"/>
          </a:p>
        </p:txBody>
      </p:sp>
      <p:sp>
        <p:nvSpPr>
          <p:cNvPr id="37892" name="Content Placeholder 2"/>
          <p:cNvSpPr>
            <a:spLocks noGrp="1"/>
          </p:cNvSpPr>
          <p:nvPr>
            <p:ph idx="13"/>
          </p:nvPr>
        </p:nvSpPr>
        <p:spPr>
          <a:xfrm>
            <a:off x="539750" y="1123950"/>
            <a:ext cx="8064500" cy="3625850"/>
          </a:xfrm>
        </p:spPr>
        <p:txBody>
          <a:bodyPr/>
          <a:lstStyle/>
          <a:p>
            <a:pPr marL="0" lvl="2" indent="0" eaLnBrk="1" hangingPunct="1">
              <a:buFontTx/>
              <a:buNone/>
            </a:pPr>
            <a:r>
              <a:rPr lang="en-US" altLang="en-US" sz="1800" b="1" smtClean="0">
                <a:latin typeface="Arial" pitchFamily="34" charset="0"/>
              </a:rPr>
              <a:t>1</a:t>
            </a:r>
            <a:r>
              <a:rPr lang="sq-AL" altLang="en-US" sz="1800" b="1" smtClean="0">
                <a:latin typeface="Arial" pitchFamily="34" charset="0"/>
              </a:rPr>
              <a:t>. Ekzaminimi standard kërkon:</a:t>
            </a:r>
          </a:p>
          <a:p>
            <a:pPr marL="0" lvl="2" indent="0" eaLnBrk="1" hangingPunct="1">
              <a:buFontTx/>
              <a:buNone/>
            </a:pPr>
            <a:r>
              <a:rPr lang="sq-AL" altLang="en-US" sz="1800" smtClean="0">
                <a:latin typeface="Arial" pitchFamily="34" charset="0"/>
              </a:rPr>
              <a:t>Përshkrimi i përshtatshmërisë së CCM</a:t>
            </a:r>
          </a:p>
          <a:p>
            <a:pPr marL="0" lvl="2" indent="0" eaLnBrk="1" hangingPunct="1">
              <a:buFontTx/>
              <a:buNone/>
            </a:pPr>
            <a:r>
              <a:rPr lang="sq-AL" altLang="en-US" sz="1800" smtClean="0">
                <a:latin typeface="Arial" pitchFamily="34" charset="0"/>
              </a:rPr>
              <a:t>Mbështetja e dokumenteve</a:t>
            </a:r>
          </a:p>
          <a:p>
            <a:pPr marL="0" lvl="2" indent="0" eaLnBrk="1" hangingPunct="1">
              <a:buFontTx/>
              <a:buNone/>
            </a:pPr>
            <a:endParaRPr lang="sq-AL" altLang="en-US" sz="1800" b="1" smtClean="0">
              <a:latin typeface="Arial" pitchFamily="34" charset="0"/>
            </a:endParaRPr>
          </a:p>
          <a:p>
            <a:pPr marL="0" lvl="2" indent="0" eaLnBrk="1" hangingPunct="1">
              <a:buFontTx/>
              <a:buNone/>
            </a:pPr>
            <a:endParaRPr lang="sq-AL" altLang="en-US" sz="1800" b="1" smtClean="0">
              <a:latin typeface="Arial" pitchFamily="34" charset="0"/>
            </a:endParaRPr>
          </a:p>
          <a:p>
            <a:pPr marL="0" lvl="2" indent="0" eaLnBrk="1" hangingPunct="1">
              <a:buFontTx/>
              <a:buNone/>
            </a:pPr>
            <a:r>
              <a:rPr lang="sq-AL" altLang="en-US" sz="1800" b="1" smtClean="0">
                <a:latin typeface="Arial" pitchFamily="34" charset="0"/>
              </a:rPr>
              <a:t>2. Ekzaminimi i lehtë kërkon:</a:t>
            </a:r>
          </a:p>
          <a:p>
            <a:pPr marL="0" lvl="2" indent="0" eaLnBrk="1" hangingPunct="1">
              <a:buFontTx/>
              <a:buNone/>
            </a:pPr>
            <a:r>
              <a:rPr lang="sq-AL" altLang="en-US" sz="1800" smtClean="0">
                <a:latin typeface="Arial" pitchFamily="34" charset="0"/>
              </a:rPr>
              <a:t>Përshkrimi i përshtatshmërisë së CCM</a:t>
            </a:r>
          </a:p>
          <a:p>
            <a:pPr marL="0" lvl="2" indent="0" eaLnBrk="1" hangingPunct="1">
              <a:buFontTx/>
              <a:buNone/>
            </a:pPr>
            <a:r>
              <a:rPr lang="sq-AL" altLang="en-US" sz="1800" smtClean="0">
                <a:latin typeface="Arial" pitchFamily="34" charset="0"/>
              </a:rPr>
              <a:t>Deklarata e Pajtueshmërisë</a:t>
            </a:r>
          </a:p>
          <a:p>
            <a:pPr marL="0" lvl="2" indent="0" eaLnBrk="1" hangingPunct="1">
              <a:buFontTx/>
              <a:buNone/>
            </a:pPr>
            <a:endParaRPr lang="sq-AL" altLang="en-US" sz="1800" b="1" smtClean="0">
              <a:latin typeface="Arial" pitchFamily="34" charset="0"/>
            </a:endParaRPr>
          </a:p>
          <a:p>
            <a:pPr marL="0" lvl="2" indent="0" eaLnBrk="1" hangingPunct="1">
              <a:buFontTx/>
              <a:buNone/>
            </a:pPr>
            <a:endParaRPr lang="sq-AL" altLang="en-US" sz="1800" b="1" smtClean="0">
              <a:latin typeface="Arial" pitchFamily="34" charset="0"/>
            </a:endParaRPr>
          </a:p>
          <a:p>
            <a:pPr marL="0" lvl="2" indent="0" eaLnBrk="1" hangingPunct="1">
              <a:buFontTx/>
              <a:buNone/>
            </a:pPr>
            <a:r>
              <a:rPr lang="sq-AL" altLang="en-US" sz="1800" b="1" smtClean="0">
                <a:latin typeface="Arial" pitchFamily="34" charset="0"/>
              </a:rPr>
              <a:t>3. Ekzaminimi i vazhdimit të programit kërkon:</a:t>
            </a:r>
          </a:p>
          <a:p>
            <a:pPr marL="0" lvl="2" indent="0" eaLnBrk="1" hangingPunct="1">
              <a:buFontTx/>
              <a:buNone/>
            </a:pPr>
            <a:r>
              <a:rPr lang="sq-AL" altLang="en-US" sz="1800" smtClean="0">
                <a:latin typeface="Arial" pitchFamily="34" charset="0"/>
              </a:rPr>
              <a:t>Minutat e mbledhjeve të CCM dhe listën e pjesëmarrësve që reflektojnë rezultatin e diskutimeve me zonat zgjedhore, bazuar në udhëzimin e pyetjeve / parimeve</a:t>
            </a:r>
            <a:endParaRPr lang="sq-AL" altLang="en-US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ctrTitle"/>
          </p:nvPr>
        </p:nvSpPr>
        <p:spPr>
          <a:xfrm>
            <a:off x="355600" y="242888"/>
            <a:ext cx="8486775" cy="423862"/>
          </a:xfrm>
        </p:spPr>
        <p:txBody>
          <a:bodyPr/>
          <a:lstStyle/>
          <a:p>
            <a:pPr eaLnBrk="1" hangingPunct="1"/>
            <a:r>
              <a:rPr lang="sq-AL" altLang="en-US" sz="2200" smtClean="0">
                <a:latin typeface="Arial" pitchFamily="34" charset="0"/>
              </a:rPr>
              <a:t>Kriteret e përshtatshmërisë së CCM 2: Ekzaminimi i diferencuar</a:t>
            </a:r>
          </a:p>
        </p:txBody>
      </p:sp>
      <p:sp>
        <p:nvSpPr>
          <p:cNvPr id="39939" name="Slide Number Placeholder 3"/>
          <p:cNvSpPr>
            <a:spLocks noGrp="1" noChangeArrowheads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63638" algn="l"/>
              </a:tabLst>
            </a:pPr>
            <a:fld id="{5D4DC419-06A6-407F-ABB2-5C0F71C8DCE5}" type="slidenum">
              <a:rPr lang="en-US" altLang="en-US"/>
              <a:pPr>
                <a:tabLst>
                  <a:tab pos="1163638" algn="l"/>
                </a:tabLst>
              </a:pPr>
              <a:t>11</a:t>
            </a:fld>
            <a:endParaRPr lang="en-US" altLang="en-US"/>
          </a:p>
        </p:txBody>
      </p:sp>
      <p:sp>
        <p:nvSpPr>
          <p:cNvPr id="39940" name="Content Placeholder 2"/>
          <p:cNvSpPr>
            <a:spLocks noGrp="1"/>
          </p:cNvSpPr>
          <p:nvPr>
            <p:ph idx="13"/>
          </p:nvPr>
        </p:nvSpPr>
        <p:spPr>
          <a:xfrm>
            <a:off x="355600" y="1771650"/>
            <a:ext cx="8486775" cy="1736725"/>
          </a:xfrm>
        </p:spPr>
        <p:txBody>
          <a:bodyPr/>
          <a:lstStyle/>
          <a:p>
            <a:pPr marL="0" lvl="2" indent="0" eaLnBrk="1" hangingPunct="1">
              <a:buFontTx/>
              <a:buNone/>
            </a:pPr>
            <a:r>
              <a:rPr lang="sq-AL" altLang="en-US" sz="1500" b="1" u="sng" smtClean="0">
                <a:latin typeface="Arial" pitchFamily="34" charset="0"/>
              </a:rPr>
              <a:t>3 skenare të mundshme:</a:t>
            </a:r>
          </a:p>
          <a:p>
            <a:pPr marL="0" lvl="2" indent="0" eaLnBrk="1" hangingPunct="1">
              <a:buFontTx/>
              <a:buNone/>
            </a:pPr>
            <a:endParaRPr lang="sq-AL" altLang="en-US" sz="1500" b="1" u="sng" smtClean="0">
              <a:latin typeface="Arial" pitchFamily="34" charset="0"/>
            </a:endParaRPr>
          </a:p>
          <a:p>
            <a:pPr marL="0" lvl="2" indent="0" eaLnBrk="1" hangingPunct="1">
              <a:buFontTx/>
              <a:buNone/>
            </a:pPr>
            <a:r>
              <a:rPr lang="sq-AL" altLang="en-US" sz="1500" smtClean="0">
                <a:latin typeface="Arial" pitchFamily="34" charset="0"/>
              </a:rPr>
              <a:t>Ri-përzgjedhja e një Përfituesi Kryesor me performancë të mirë</a:t>
            </a:r>
          </a:p>
          <a:p>
            <a:pPr marL="0" lvl="2" indent="0" eaLnBrk="1" hangingPunct="1">
              <a:buFontTx/>
              <a:buNone/>
            </a:pPr>
            <a:endParaRPr lang="sq-AL" altLang="en-US" sz="1500" smtClean="0">
              <a:latin typeface="Arial" pitchFamily="34" charset="0"/>
            </a:endParaRPr>
          </a:p>
          <a:p>
            <a:pPr marL="0" lvl="2" indent="0" eaLnBrk="1" hangingPunct="1">
              <a:buFontTx/>
              <a:buNone/>
            </a:pPr>
            <a:r>
              <a:rPr lang="sq-AL" altLang="en-US" sz="1500" smtClean="0">
                <a:latin typeface="Arial" pitchFamily="34" charset="0"/>
              </a:rPr>
              <a:t>Ri-përzgjedhja e Përfituesit Kryesor me vlerësimin B2 ose më të ulët</a:t>
            </a:r>
          </a:p>
          <a:p>
            <a:pPr marL="0" lvl="2" indent="0" eaLnBrk="1" hangingPunct="1">
              <a:buFontTx/>
              <a:buNone/>
            </a:pPr>
            <a:endParaRPr lang="sq-AL" altLang="en-US" sz="1500" smtClean="0">
              <a:latin typeface="Arial" pitchFamily="34" charset="0"/>
            </a:endParaRPr>
          </a:p>
          <a:p>
            <a:pPr marL="0" lvl="2" indent="0" eaLnBrk="1" hangingPunct="1">
              <a:buFontTx/>
              <a:buNone/>
            </a:pPr>
            <a:r>
              <a:rPr lang="sq-AL" altLang="en-US" sz="1500" smtClean="0">
                <a:latin typeface="Arial" pitchFamily="34" charset="0"/>
              </a:rPr>
              <a:t>Propozohet Perfituesi i Ri Kryesor</a:t>
            </a:r>
            <a:endParaRPr lang="sq-AL" altLang="en-US" smtClean="0"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5600" y="757238"/>
            <a:ext cx="8486775" cy="9239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dirty="0"/>
              <a:t>Gjatë periudhës së alokimit 2014-2016, shumë pak aplikantë kanë propozuar që të ri-zgjedhin një Përfitues Kryesor me performancë të dobët (vlerësimi B2 ose më i ulët), dhe rreth 20% propozuan Përfitues të Ri Kryesor.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563" y="3400425"/>
            <a:ext cx="8778875" cy="181451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600" dirty="0"/>
              <a:t>Për kërkesën 2, shqyrtimi do të varet nga lloji i Përfituesit Kryesor të zgjedhur.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600" dirty="0"/>
              <a:t>Rishikimi i lehtë nëse zgjidhet një Përfitues Kryesor me performancë të mirë;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600" dirty="0"/>
              <a:t>Rishikimi standard nëse përzgjidhet një Përfitues performance te ulet ose një Përfitues i Ri Kryesor.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q-AL" sz="16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600" dirty="0"/>
              <a:t>Në rast se Përfituesi Kryesor i ri-përzgjedhur ka vlerësim B2 ose më të ulët, kjo do të shënohet në grupin e Riskut për të lejuar masa zbutëse aty ku është e përshtatshme.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 noChangeArrowheads="1"/>
          </p:cNvSpPr>
          <p:nvPr>
            <p:ph type="sldNum" sz="quarter" idx="18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63638" algn="l"/>
              </a:tabLst>
            </a:pPr>
            <a:fld id="{F62ECACD-FC61-4DFC-BD3A-942FB95F34B9}" type="slidenum">
              <a:rPr lang="en-US" altLang="en-US"/>
              <a:pPr>
                <a:tabLst>
                  <a:tab pos="1163638" algn="l"/>
                </a:tabLst>
              </a:pPr>
              <a:t>12</a:t>
            </a:fld>
            <a:endParaRPr lang="en-US" altLang="en-US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>
          <a:xfrm>
            <a:off x="442913" y="800100"/>
            <a:ext cx="3959225" cy="4224338"/>
          </a:xfrm>
          <a:ln>
            <a:solidFill>
              <a:schemeClr val="tx1"/>
            </a:solidFill>
          </a:ln>
        </p:spPr>
        <p:txBody>
          <a:bodyPr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u="sng" dirty="0"/>
          </a:p>
          <a:p>
            <a:pPr marL="285750" indent="-158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600" dirty="0"/>
              <a:t>Kërkesa 1 - procesi i zhvillimit të kërkesës për financim përfshirës</a:t>
            </a:r>
          </a:p>
          <a:p>
            <a:pPr marL="285750" indent="-158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q-AL" sz="1600" dirty="0"/>
          </a:p>
          <a:p>
            <a:pPr marL="285750" indent="-158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600" dirty="0"/>
              <a:t>Rishikimi i lehtë:</a:t>
            </a:r>
          </a:p>
          <a:p>
            <a:pPr marL="285750" indent="-158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600" dirty="0"/>
              <a:t>Tregim i përshtatshmërisë së CCM</a:t>
            </a:r>
          </a:p>
          <a:p>
            <a:pPr marL="285750" indent="-158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600" dirty="0"/>
              <a:t>Deklarata e pajtueshmërisë me kërkesat e përshtatshmërisë së CCM 1</a:t>
            </a:r>
          </a:p>
          <a:p>
            <a:pPr marL="285750" indent="-158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q-AL" sz="1600" dirty="0"/>
          </a:p>
          <a:p>
            <a:pPr marL="285750" indent="-158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600" dirty="0"/>
              <a:t>Rishikimi i standardeve:</a:t>
            </a:r>
          </a:p>
          <a:p>
            <a:pPr marL="285750" indent="-158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600" dirty="0"/>
              <a:t>Tregim i përshtatshmërisë së CCM</a:t>
            </a:r>
          </a:p>
          <a:p>
            <a:pPr marL="285750" indent="-158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600" dirty="0"/>
              <a:t>Dokumentet kryesore mbështetëse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650" y="352425"/>
            <a:ext cx="8678863" cy="4476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q-AL" sz="2200" dirty="0"/>
              <a:t>Përmbledhje: Shqyrtimi i diferencuar i kërkesave të përshtatshmërisë MKV 1 dhe 2</a:t>
            </a:r>
            <a:endParaRPr lang="sq-AL" dirty="0"/>
          </a:p>
        </p:txBody>
      </p:sp>
      <p:sp>
        <p:nvSpPr>
          <p:cNvPr id="8" name="Content Placeholder 7"/>
          <p:cNvSpPr>
            <a:spLocks noGrp="1"/>
          </p:cNvSpPr>
          <p:nvPr>
            <p:ph idx="17"/>
          </p:nvPr>
        </p:nvSpPr>
        <p:spPr>
          <a:xfrm>
            <a:off x="4727575" y="796925"/>
            <a:ext cx="3959225" cy="4227513"/>
          </a:xfrm>
          <a:ln>
            <a:solidFill>
              <a:schemeClr val="tx1"/>
            </a:solidFill>
          </a:ln>
        </p:spPr>
        <p:txBody>
          <a:bodyPr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u="sng" dirty="0"/>
          </a:p>
          <a:p>
            <a:pPr marL="1793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600" dirty="0"/>
              <a:t>Kërkesa 2 - procesi transparent dhe i dokumentuar i përzgjedhjes së Përfituesit Kryesor</a:t>
            </a:r>
          </a:p>
          <a:p>
            <a:pPr marL="1793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q-AL" sz="1600" dirty="0"/>
          </a:p>
          <a:p>
            <a:pPr marL="1793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600" dirty="0"/>
              <a:t>Rishikimi i lehtë nëse ri-përzgjedhja e PR:</a:t>
            </a:r>
          </a:p>
          <a:p>
            <a:pPr marL="1793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600" dirty="0"/>
              <a:t>Tregim i përshtatshmërisë së CCM</a:t>
            </a:r>
          </a:p>
          <a:p>
            <a:pPr marL="1793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600" dirty="0"/>
              <a:t>Deklarata e pajtueshmërisë me kërkesën e përshtatshmërisë së CCM 2</a:t>
            </a:r>
          </a:p>
          <a:p>
            <a:pPr marL="1793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q-AL" sz="1600" dirty="0"/>
          </a:p>
          <a:p>
            <a:pPr marL="1793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600" dirty="0"/>
              <a:t>Shqyrtimi standard nëse zgjidhet Përfituesi i ri Kryesor ose Përfituesi Kryesor i Performancës së Vogël:</a:t>
            </a:r>
          </a:p>
          <a:p>
            <a:pPr marL="1793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600" dirty="0"/>
              <a:t>Tregim i përshtatshmërisë së CCM</a:t>
            </a:r>
          </a:p>
          <a:p>
            <a:pPr marL="1793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600" dirty="0"/>
              <a:t>Dokumentet kryesore mbështetëse</a:t>
            </a:r>
            <a:endParaRPr lang="sq-AL" sz="16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539750" y="493713"/>
            <a:ext cx="8064500" cy="630237"/>
          </a:xfrm>
        </p:spPr>
        <p:txBody>
          <a:bodyPr/>
          <a:lstStyle/>
          <a:p>
            <a:pPr eaLnBrk="1" hangingPunct="1"/>
            <a:r>
              <a:rPr lang="sq-AL" altLang="en-US" smtClean="0">
                <a:latin typeface="Arial" pitchFamily="34" charset="0"/>
              </a:rPr>
              <a:t>Mesazhet kryesore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069975"/>
            <a:ext cx="8064500" cy="3554413"/>
          </a:xfrm>
        </p:spPr>
        <p:txBody>
          <a:bodyPr rtlCol="0">
            <a:normAutofit fontScale="92500"/>
          </a:bodyPr>
          <a:lstStyle/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q-AL" sz="1800" dirty="0"/>
              <a:t>Dialogu i vendit është një tipar kyç i modelit të financimit të Fondit Global dhe duhet </a:t>
            </a:r>
            <a:r>
              <a:rPr lang="sq-AL" sz="1800" b="1" dirty="0"/>
              <a:t>të jetë i hapur, gjithëpërfshirës dhe pjesëmarrës </a:t>
            </a:r>
            <a:r>
              <a:rPr lang="sq-AL" sz="1800" dirty="0"/>
              <a:t>dhe të përfshijë aktorët kryesorë, duke përfshirë popullatat kyçe dhe shoqërinë civile në vend. Kjo mbetet e vërtetë edhe kur ekziston një dritare e shkurtër për zhvillimin e kërkesës për vazhdimin e programit ose kërkesën për financim.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q-AL" sz="1800" dirty="0"/>
              <a:t>Në varësi të vlerësimeve të mëparshme, aplikuesit do të dorëzojnë dokumente të ndryshme për vlerësimin e përputhshmërisë me Kërkesat e Përshtatshmërisë 1 dhe 2. Kërkesat specifike do të komunikohen në letrën e alokimit.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63638" algn="l"/>
              </a:tabLst>
            </a:pPr>
            <a:fld id="{06733DAD-920F-420F-997F-A5EE39DF088D}" type="slidenum">
              <a:rPr lang="en-US" altLang="en-US"/>
              <a:pPr>
                <a:tabLst>
                  <a:tab pos="1163638" algn="l"/>
                </a:tabLst>
              </a:pPr>
              <a:t>13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449263"/>
            <a:ext cx="8064500" cy="857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Politikat e Qëndrueshmërisë, Tranzicionit dhe Bashkëfinancimit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it-IT" sz="1800" b="1" dirty="0"/>
              <a:t>Planifikimi i tranzicionit: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it-IT" sz="1800" dirty="0"/>
              <a:t>Fondi Global përcakton tranzicionin si mekanizëm sipas të cilit një vend, ose një vend-komponent, lëviz në drejtim të financimit të plotë dhe zbatimin e programeve të saj shëndetësore të pavarur nga Mbështetja e Fondit Global ndërkohë që vazhdon të mbështesë financimet dhe të rritet sipas nevojës. Për këtë qëllim:</a:t>
            </a:r>
            <a:endParaRPr lang="en-US" sz="18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it-IT" sz="1800" dirty="0"/>
              <a:t>Fondi Global do të mbështesë vendet (ose në nivel vendi ose në bazë të një komponenti) për të filluar procesin e tranzicionit, sipas rastit, nëpërmjet zbatimit të një 'vlerësimi të gatishmërisë në tranzicion'.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it-IT" sz="1800" dirty="0"/>
              <a:t>Gjetjet nga vlerësimi i gatishmërisë në tranzicion duhet të futen në një vend të përfshirë në 'Plani i tranzicionit' duke adresuar pengesat kyçe dhe mundësitë e mekanizmave drejt suksesit tranzicioni.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endParaRPr lang="en-US" sz="1800" dirty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800" dirty="0"/>
          </a:p>
        </p:txBody>
      </p:sp>
      <p:sp>
        <p:nvSpPr>
          <p:cNvPr id="46084" name="Slide Number Placeholder 3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63638" algn="l"/>
              </a:tabLst>
            </a:pPr>
            <a:fld id="{C92D293D-1A2D-4432-94F8-D0D2218EB617}" type="slidenum">
              <a:rPr lang="en-US" altLang="en-US"/>
              <a:pPr>
                <a:tabLst>
                  <a:tab pos="1163638" algn="l"/>
                </a:tabLst>
              </a:pPr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539750" y="449263"/>
            <a:ext cx="8064500" cy="85725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pitchFamily="34" charset="0"/>
              </a:rPr>
              <a:t> </a:t>
            </a:r>
            <a:r>
              <a:rPr lang="sq-AL" altLang="en-US" smtClean="0">
                <a:latin typeface="Arial" pitchFamily="34" charset="0"/>
              </a:rPr>
              <a:t>Kërkesa e përshtatshmërisë 1 - Procesi i zhvillimit të kërkesës për financim transparent dhe gjithëpërfshirës.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sq-AL" sz="1800" dirty="0"/>
              <a:t>Fondi Global kërkon që aplikuesit të demonstrojnë: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sq-AL" sz="18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sq-AL" sz="1800" dirty="0"/>
              <a:t>Koordinim i zhvillimit të të gjitha kërkesave të financimit përmes proceseve transparente dhe të dokumentuara që angazhojnë një gamë të gjerë të palëve të interesit, duke përfshirë anëtarët e CCM dhe jo anëtarët, në kërkimin dhe rishikimin e aktiviteteve që duhet të përfshihen në aplikim.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sq-AL" sz="1800" dirty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sq-AL" sz="1800" dirty="0"/>
              <a:t>2. Të dokumentohen qartë përpjekjet për angazhimin e popullsive kyçe të 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sq-AL" sz="1800" dirty="0"/>
              <a:t>     prekura  në zhvillimin e kërkesave për financim.</a:t>
            </a:r>
          </a:p>
        </p:txBody>
      </p:sp>
      <p:sp>
        <p:nvSpPr>
          <p:cNvPr id="48132" name="Slide Number Placeholder 3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63638" algn="l"/>
              </a:tabLst>
            </a:pPr>
            <a:fld id="{CA07CC2C-D346-48B1-AE54-531C068168CE}" type="slidenum">
              <a:rPr lang="en-US" altLang="en-US"/>
              <a:pPr>
                <a:tabLst>
                  <a:tab pos="1163638" algn="l"/>
                </a:tabLst>
              </a:pPr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63638" algn="l"/>
              </a:tabLst>
            </a:pPr>
            <a:fld id="{94B3D5A5-D7C9-4B46-94A4-E55A2798C1A2}" type="slidenum">
              <a:rPr lang="en-US" altLang="en-US"/>
              <a:pPr>
                <a:tabLst>
                  <a:tab pos="1163638" algn="l"/>
                </a:tabLst>
              </a:pPr>
              <a:t>1</a:t>
            </a:fld>
            <a:endParaRPr lang="en-US" altLang="en-US"/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>
          <a:xfrm>
            <a:off x="541338" y="363538"/>
            <a:ext cx="8064500" cy="857250"/>
          </a:xfrm>
        </p:spPr>
        <p:txBody>
          <a:bodyPr/>
          <a:lstStyle/>
          <a:p>
            <a:pPr eaLnBrk="1" hangingPunct="1"/>
            <a:r>
              <a:rPr lang="sq-AL" altLang="en-US" sz="2200" smtClean="0">
                <a:latin typeface="Arial" pitchFamily="34" charset="0"/>
              </a:rPr>
              <a:t>Përmbajtja</a:t>
            </a:r>
          </a:p>
        </p:txBody>
      </p:sp>
      <p:sp>
        <p:nvSpPr>
          <p:cNvPr id="23556" name="Slide Number Placeholder 2"/>
          <p:cNvSpPr txBox="1">
            <a:spLocks/>
          </p:cNvSpPr>
          <p:nvPr/>
        </p:nvSpPr>
        <p:spPr bwMode="auto">
          <a:xfrm>
            <a:off x="6211888" y="4048125"/>
            <a:ext cx="2133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>
              <a:tabLst>
                <a:tab pos="1163638" algn="l"/>
              </a:tabLst>
            </a:pPr>
            <a:fld id="{17AC608E-2387-4612-A4EC-ECA14435DC5E}" type="slidenum">
              <a:rPr lang="en-US" altLang="en-US" sz="1000">
                <a:solidFill>
                  <a:srgbClr val="BFBFBF"/>
                </a:solidFill>
              </a:rPr>
              <a:pPr algn="r" eaLnBrk="1" hangingPunct="1">
                <a:tabLst>
                  <a:tab pos="1163638" algn="l"/>
                </a:tabLst>
              </a:pPr>
              <a:t>1</a:t>
            </a:fld>
            <a:endParaRPr lang="en-US" altLang="en-US" sz="1000">
              <a:solidFill>
                <a:srgbClr val="BFBFB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63638" y="1123950"/>
            <a:ext cx="7080250" cy="2062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33413" lvl="1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600" dirty="0">
                <a:solidFill>
                  <a:srgbClr val="000000"/>
                </a:solidFill>
                <a:latin typeface="+mn-lt"/>
                <a:cs typeface="Arial" charset="0"/>
              </a:rPr>
              <a:t>Pritshmëritë e dialogut kombëtar</a:t>
            </a:r>
          </a:p>
          <a:p>
            <a:pPr marL="633413" lvl="1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600" dirty="0">
                <a:solidFill>
                  <a:srgbClr val="000000"/>
                </a:solidFill>
                <a:latin typeface="+mn-lt"/>
                <a:cs typeface="Arial" charset="0"/>
              </a:rPr>
              <a:t>Këkesat e Përshtatshmerisë së MKV-s</a:t>
            </a:r>
          </a:p>
          <a:p>
            <a:pPr marL="919163" lvl="1" indent="-28575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q-AL" sz="1600" dirty="0">
                <a:solidFill>
                  <a:srgbClr val="000000"/>
                </a:solidFill>
                <a:latin typeface="+mn-lt"/>
                <a:cs typeface="Arial" charset="0"/>
              </a:rPr>
              <a:t>Parathënie</a:t>
            </a:r>
          </a:p>
          <a:p>
            <a:pPr marL="919163" lvl="1" indent="-285750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q-AL" sz="1600" dirty="0">
                <a:solidFill>
                  <a:srgbClr val="000000"/>
                </a:solidFill>
                <a:latin typeface="+mn-lt"/>
                <a:cs typeface="Arial" charset="0"/>
              </a:rPr>
              <a:t>Qasja e diferencuar e shqyrtimit</a:t>
            </a:r>
          </a:p>
        </p:txBody>
      </p:sp>
      <p:cxnSp>
        <p:nvCxnSpPr>
          <p:cNvPr id="23558" name="Straight Connector 7"/>
          <p:cNvCxnSpPr>
            <a:cxnSpLocks noChangeShapeType="1"/>
          </p:cNvCxnSpPr>
          <p:nvPr/>
        </p:nvCxnSpPr>
        <p:spPr bwMode="auto">
          <a:xfrm>
            <a:off x="1163638" y="1069975"/>
            <a:ext cx="6913562" cy="0"/>
          </a:xfrm>
          <a:prstGeom prst="line">
            <a:avLst/>
          </a:prstGeom>
          <a:noFill/>
          <a:ln w="28575" algn="ctr">
            <a:solidFill>
              <a:srgbClr val="003572"/>
            </a:solidFill>
            <a:round/>
            <a:headEnd/>
            <a:tailEnd/>
          </a:ln>
        </p:spPr>
      </p:cxnSp>
      <p:cxnSp>
        <p:nvCxnSpPr>
          <p:cNvPr id="23559" name="Straight Connector 8"/>
          <p:cNvCxnSpPr>
            <a:cxnSpLocks noChangeShapeType="1"/>
          </p:cNvCxnSpPr>
          <p:nvPr/>
        </p:nvCxnSpPr>
        <p:spPr bwMode="auto">
          <a:xfrm flipV="1">
            <a:off x="1081088" y="3392488"/>
            <a:ext cx="6996112" cy="4762"/>
          </a:xfrm>
          <a:prstGeom prst="line">
            <a:avLst/>
          </a:prstGeom>
          <a:noFill/>
          <a:ln w="28575" algn="ctr">
            <a:solidFill>
              <a:srgbClr val="003572"/>
            </a:solidFill>
            <a:round/>
            <a:headEnd/>
            <a:tailEnd/>
          </a:ln>
        </p:spPr>
      </p:cxnSp>
      <p:sp>
        <p:nvSpPr>
          <p:cNvPr id="10" name="Oval 9"/>
          <p:cNvSpPr/>
          <p:nvPr/>
        </p:nvSpPr>
        <p:spPr>
          <a:xfrm>
            <a:off x="1371600" y="1338263"/>
            <a:ext cx="303213" cy="280987"/>
          </a:xfrm>
          <a:prstGeom prst="ellipse">
            <a:avLst/>
          </a:prstGeom>
          <a:solidFill>
            <a:srgbClr val="003572"/>
          </a:solidFill>
          <a:ln w="25400" cap="flat" cmpd="sng" algn="ctr">
            <a:solidFill>
              <a:srgbClr val="0055AA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" lastClr="FFFFFF"/>
                </a:solidFill>
                <a:latin typeface="+mn-lt"/>
                <a:ea typeface="SimHei"/>
                <a:cs typeface="Arial"/>
              </a:rPr>
              <a:t>1</a:t>
            </a:r>
            <a:endParaRPr lang="en-GB" sz="1400" b="1" kern="0" dirty="0">
              <a:solidFill>
                <a:sysClr val="window" lastClr="FFFFFF"/>
              </a:solidFill>
              <a:latin typeface="+mn-lt"/>
              <a:ea typeface="SimHei"/>
              <a:cs typeface="Arial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71600" y="1804988"/>
            <a:ext cx="303213" cy="280987"/>
          </a:xfrm>
          <a:prstGeom prst="ellipse">
            <a:avLst/>
          </a:prstGeom>
          <a:solidFill>
            <a:srgbClr val="003572"/>
          </a:solidFill>
          <a:ln w="25400" cap="flat" cmpd="sng" algn="ctr">
            <a:solidFill>
              <a:srgbClr val="0055AA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" lastClr="FFFFFF"/>
                </a:solidFill>
                <a:latin typeface="+mn-lt"/>
                <a:ea typeface="SimHei"/>
                <a:cs typeface="Arial"/>
              </a:rPr>
              <a:t>2</a:t>
            </a:r>
            <a:endParaRPr lang="en-GB" sz="1400" b="1" kern="0" dirty="0">
              <a:solidFill>
                <a:sysClr val="window" lastClr="FFFFFF"/>
              </a:solidFill>
              <a:latin typeface="+mn-lt"/>
              <a:ea typeface="SimHei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39750" y="493713"/>
            <a:ext cx="8064500" cy="630237"/>
          </a:xfrm>
        </p:spPr>
        <p:txBody>
          <a:bodyPr/>
          <a:lstStyle/>
          <a:p>
            <a:pPr eaLnBrk="1" hangingPunct="1"/>
            <a:r>
              <a:rPr lang="it-IT" altLang="en-US" smtClean="0">
                <a:latin typeface="Arial" pitchFamily="34" charset="0"/>
              </a:rPr>
              <a:t>Parimet mbizotëruese: Dialogu i vendit</a:t>
            </a:r>
            <a:endParaRPr lang="en-GB" altLang="en-US" smtClean="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069975"/>
            <a:ext cx="8064500" cy="3954463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sq-AL" sz="1800" dirty="0"/>
              <a:t>Dialogu i vendit është një tipar kyç i modelit të financimit të Fondit Global dhe duhet të jetë i hapur, gjithëpërfshirës dhe pjesëmarrës dhe të përfshijë aktorët kryesorë, duke përfshirë popullatat kyçe dhe shoqërinë civile në vend.</a:t>
            </a:r>
          </a:p>
          <a:p>
            <a:pPr mar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sq-AL" sz="1800" dirty="0"/>
          </a:p>
          <a:p>
            <a:pPr mar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sq-AL" sz="1800" dirty="0"/>
              <a:t>           Ndarja e programit (duke marrë parasysh sëmund</a:t>
            </a:r>
            <a:r>
              <a:rPr lang="en-US" sz="1800" dirty="0" err="1"/>
              <a:t>shm</a:t>
            </a:r>
            <a:r>
              <a:rPr lang="sq-AL" sz="1800" dirty="0"/>
              <a:t>ëritë dhe sistemet elastike dhe të qëndrueshme për shëndetin) dhe kërkesa për financim duhet të diskutohen dhe përpunohen përmes një dialogu gjithëpërfshirës.</a:t>
            </a:r>
          </a:p>
          <a:p>
            <a:pPr mar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sq-AL" sz="1800" dirty="0"/>
              <a:t>           Aplikantët duhet të kryejnë konsultime dhe diskutime me të gjithë aktorët relevantë, përfshirë shoqërinë civile dhe popullatat kyçe, dhe partnerët teknik brenda vendit, mbi kërkesën e propozuar për financim (duke përfituar nga përfitimet nga proceset e mëparshme të dialogut të vendit).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GB" sz="1800" dirty="0"/>
          </a:p>
        </p:txBody>
      </p:sp>
      <p:sp>
        <p:nvSpPr>
          <p:cNvPr id="24580" name="Slide Number Placeholder 3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63638" algn="l"/>
              </a:tabLst>
            </a:pPr>
            <a:fld id="{E7D96DAD-FC3B-4588-A13A-361E80005A62}" type="slidenum">
              <a:rPr lang="en-US" altLang="en-US"/>
              <a:pPr>
                <a:tabLst>
                  <a:tab pos="1163638" algn="l"/>
                </a:tabLst>
              </a:pPr>
              <a:t>2</a:t>
            </a:fld>
            <a:endParaRPr lang="en-US" altLang="en-US"/>
          </a:p>
        </p:txBody>
      </p:sp>
      <p:sp>
        <p:nvSpPr>
          <p:cNvPr id="5" name="Right Arrow 4"/>
          <p:cNvSpPr/>
          <p:nvPr/>
        </p:nvSpPr>
        <p:spPr>
          <a:xfrm>
            <a:off x="366713" y="2474913"/>
            <a:ext cx="452437" cy="28416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66713" y="3486150"/>
            <a:ext cx="452437" cy="28416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539750" y="436563"/>
            <a:ext cx="8142288" cy="674687"/>
          </a:xfrm>
        </p:spPr>
        <p:txBody>
          <a:bodyPr/>
          <a:lstStyle/>
          <a:p>
            <a:pPr eaLnBrk="1" hangingPunct="1"/>
            <a:r>
              <a:rPr lang="sq-AL" altLang="en-US" smtClean="0">
                <a:latin typeface="Arial" pitchFamily="34" charset="0"/>
              </a:rPr>
              <a:t>Kush luan rol në dialogun e vendit?</a:t>
            </a:r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gray">
          <a:xfrm>
            <a:off x="2224088" y="4281488"/>
            <a:ext cx="5124450" cy="482600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anchor="ctr" anchorCtr="1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350" b="1" kern="0" dirty="0">
                <a:solidFill>
                  <a:srgbClr val="000000"/>
                </a:solidFill>
                <a:latin typeface="+mn-lt"/>
                <a:cs typeface="+mn-cs"/>
              </a:rPr>
              <a:t>Këto grupe takohen në MKV;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350" b="1" kern="0" dirty="0">
                <a:solidFill>
                  <a:srgbClr val="000000"/>
                </a:solidFill>
                <a:latin typeface="+mn-lt"/>
                <a:cs typeface="+mn-cs"/>
              </a:rPr>
              <a:t>megjithatë, dialogu duhet të zgjerohet përtej MKV-së</a:t>
            </a:r>
          </a:p>
        </p:txBody>
      </p:sp>
      <p:sp>
        <p:nvSpPr>
          <p:cNvPr id="7" name=" 3"/>
          <p:cNvSpPr>
            <a:spLocks noChangeAspect="1"/>
          </p:cNvSpPr>
          <p:nvPr/>
        </p:nvSpPr>
        <p:spPr>
          <a:xfrm rot="3110866" flipH="1" flipV="1">
            <a:off x="4696293" y="3360167"/>
            <a:ext cx="874897" cy="463329"/>
          </a:xfrm>
          <a:prstGeom prst="swooshArrow">
            <a:avLst>
              <a:gd name="adj1" fmla="val 47381"/>
              <a:gd name="adj2" fmla="val 65697"/>
            </a:avLst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E2E2E2"/>
            </a:solidFill>
          </a:ln>
          <a:effectLst/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+mn-lt"/>
              <a:cs typeface="+mn-cs"/>
            </a:endParaRPr>
          </a:p>
        </p:txBody>
      </p:sp>
      <p:sp>
        <p:nvSpPr>
          <p:cNvPr id="8" name=" 3"/>
          <p:cNvSpPr>
            <a:spLocks noChangeAspect="1"/>
          </p:cNvSpPr>
          <p:nvPr/>
        </p:nvSpPr>
        <p:spPr>
          <a:xfrm rot="11987186">
            <a:off x="5530734" y="2682790"/>
            <a:ext cx="874897" cy="463329"/>
          </a:xfrm>
          <a:prstGeom prst="swooshArrow">
            <a:avLst>
              <a:gd name="adj1" fmla="val 47381"/>
              <a:gd name="adj2" fmla="val 65697"/>
            </a:avLst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E2E2E2"/>
            </a:solidFill>
          </a:ln>
          <a:effectLst/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+mn-lt"/>
              <a:cs typeface="+mn-cs"/>
            </a:endParaRPr>
          </a:p>
        </p:txBody>
      </p:sp>
      <p:sp>
        <p:nvSpPr>
          <p:cNvPr id="9" name=" 3"/>
          <p:cNvSpPr>
            <a:spLocks noChangeAspect="1"/>
          </p:cNvSpPr>
          <p:nvPr/>
        </p:nvSpPr>
        <p:spPr>
          <a:xfrm rot="18713334" flipV="1">
            <a:off x="3442025" y="3299386"/>
            <a:ext cx="874897" cy="463329"/>
          </a:xfrm>
          <a:prstGeom prst="swooshArrow">
            <a:avLst>
              <a:gd name="adj1" fmla="val 47381"/>
              <a:gd name="adj2" fmla="val 65697"/>
            </a:avLst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E2E2E2"/>
            </a:solidFill>
          </a:ln>
          <a:effectLst/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32188" y="2889250"/>
            <a:ext cx="2106612" cy="461963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350" b="1" kern="0" dirty="0">
                <a:solidFill>
                  <a:srgbClr val="000000"/>
                </a:solidFill>
                <a:latin typeface="+mn-lt"/>
                <a:cs typeface="+mn-cs"/>
              </a:rPr>
              <a:t>Dialogu i Vendit</a:t>
            </a:r>
          </a:p>
        </p:txBody>
      </p:sp>
      <p:sp>
        <p:nvSpPr>
          <p:cNvPr id="12" name="Oval 11"/>
          <p:cNvSpPr/>
          <p:nvPr/>
        </p:nvSpPr>
        <p:spPr>
          <a:xfrm>
            <a:off x="1919288" y="3492500"/>
            <a:ext cx="1873250" cy="584200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</a:ln>
          <a:effectLst/>
        </p:spPr>
        <p:txBody>
          <a:bodyPr lIns="0" rIns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350" b="1" kern="0" dirty="0">
                <a:solidFill>
                  <a:srgbClr val="FFFFFF"/>
                </a:solidFill>
                <a:latin typeface="+mn-lt"/>
                <a:cs typeface="+mn-cs"/>
              </a:rPr>
              <a:t>Partnerët Teknikë</a:t>
            </a:r>
          </a:p>
        </p:txBody>
      </p:sp>
      <p:sp>
        <p:nvSpPr>
          <p:cNvPr id="13" name="Oval 12"/>
          <p:cNvSpPr/>
          <p:nvPr/>
        </p:nvSpPr>
        <p:spPr>
          <a:xfrm>
            <a:off x="5049838" y="3532188"/>
            <a:ext cx="1873250" cy="584200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</a:ln>
          <a:effectLst/>
        </p:spPr>
        <p:txBody>
          <a:bodyPr lIns="0" rIns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350" b="1" kern="0" dirty="0">
                <a:solidFill>
                  <a:srgbClr val="FFFFFF"/>
                </a:solidFill>
                <a:latin typeface="+mn-lt"/>
                <a:cs typeface="+mn-cs"/>
              </a:rPr>
              <a:t>Shoq. Civ. / Popullatat kyçe</a:t>
            </a:r>
          </a:p>
        </p:txBody>
      </p:sp>
      <p:sp>
        <p:nvSpPr>
          <p:cNvPr id="14" name="Oval 13"/>
          <p:cNvSpPr/>
          <p:nvPr/>
        </p:nvSpPr>
        <p:spPr>
          <a:xfrm>
            <a:off x="6143625" y="2401888"/>
            <a:ext cx="1873250" cy="585787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</a:ln>
          <a:effectLst/>
        </p:spPr>
        <p:txBody>
          <a:bodyPr lIns="0" rIns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350" b="1" kern="0" dirty="0">
                <a:solidFill>
                  <a:srgbClr val="FFFFFF"/>
                </a:solidFill>
                <a:latin typeface="+mn-lt"/>
                <a:cs typeface="+mn-cs"/>
              </a:rPr>
              <a:t>Sektori Privat</a:t>
            </a:r>
          </a:p>
        </p:txBody>
      </p:sp>
      <p:sp>
        <p:nvSpPr>
          <p:cNvPr id="15" name=" 3"/>
          <p:cNvSpPr>
            <a:spLocks noChangeAspect="1"/>
          </p:cNvSpPr>
          <p:nvPr/>
        </p:nvSpPr>
        <p:spPr>
          <a:xfrm rot="2065947">
            <a:off x="2838872" y="1699999"/>
            <a:ext cx="874898" cy="463330"/>
          </a:xfrm>
          <a:prstGeom prst="swooshArrow">
            <a:avLst>
              <a:gd name="adj1" fmla="val 47381"/>
              <a:gd name="adj2" fmla="val 65697"/>
            </a:avLst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E2E2E2"/>
            </a:solidFill>
          </a:ln>
          <a:effectLst/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228725" y="1430338"/>
            <a:ext cx="1871663" cy="584200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</a:ln>
          <a:effectLst/>
        </p:spPr>
        <p:txBody>
          <a:bodyPr lIns="0" rIns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350" b="1" kern="0" dirty="0">
                <a:solidFill>
                  <a:srgbClr val="FFFFFF"/>
                </a:solidFill>
                <a:latin typeface="+mn-lt"/>
                <a:cs typeface="+mn-cs"/>
              </a:rPr>
              <a:t>Qeveritë e Vendeve</a:t>
            </a:r>
          </a:p>
        </p:txBody>
      </p:sp>
      <p:sp>
        <p:nvSpPr>
          <p:cNvPr id="17" name=" 3"/>
          <p:cNvSpPr>
            <a:spLocks noChangeAspect="1"/>
          </p:cNvSpPr>
          <p:nvPr/>
        </p:nvSpPr>
        <p:spPr>
          <a:xfrm rot="8031741" flipV="1">
            <a:off x="5348825" y="1770505"/>
            <a:ext cx="874897" cy="463329"/>
          </a:xfrm>
          <a:prstGeom prst="swooshArrow">
            <a:avLst>
              <a:gd name="adj1" fmla="val 47381"/>
              <a:gd name="adj2" fmla="val 65697"/>
            </a:avLst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E2E2E2"/>
            </a:solidFill>
          </a:ln>
          <a:effectLst/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+mn-lt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770563" y="1430338"/>
            <a:ext cx="1873250" cy="584200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</a:ln>
          <a:effectLst/>
        </p:spPr>
        <p:txBody>
          <a:bodyPr lIns="0" rIns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350" b="1" kern="0" dirty="0">
                <a:solidFill>
                  <a:srgbClr val="FFFFFF"/>
                </a:solidFill>
                <a:latin typeface="+mn-lt"/>
                <a:cs typeface="+mn-cs"/>
              </a:rPr>
              <a:t>Donatorë të tjerë</a:t>
            </a:r>
          </a:p>
        </p:txBody>
      </p:sp>
      <p:sp>
        <p:nvSpPr>
          <p:cNvPr id="19" name=" 3"/>
          <p:cNvSpPr>
            <a:spLocks noChangeAspect="1"/>
          </p:cNvSpPr>
          <p:nvPr/>
        </p:nvSpPr>
        <p:spPr>
          <a:xfrm rot="8992526" flipH="1">
            <a:off x="2709853" y="2628630"/>
            <a:ext cx="874897" cy="463329"/>
          </a:xfrm>
          <a:prstGeom prst="swooshArrow">
            <a:avLst>
              <a:gd name="adj1" fmla="val 47381"/>
              <a:gd name="adj2" fmla="val 65697"/>
            </a:avLst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E2E2E2"/>
            </a:solidFill>
          </a:ln>
          <a:effectLst/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+mn-lt"/>
              <a:cs typeface="+mn-cs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127125" y="2401888"/>
            <a:ext cx="1873250" cy="585787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</a:ln>
          <a:effectLst/>
        </p:spPr>
        <p:txBody>
          <a:bodyPr lIns="0" rIns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350" b="1" kern="0" dirty="0">
                <a:solidFill>
                  <a:srgbClr val="FFFFFF"/>
                </a:solidFill>
                <a:latin typeface="+mn-lt"/>
                <a:cs typeface="+mn-cs"/>
              </a:rPr>
              <a:t>Fondi Global </a:t>
            </a:r>
          </a:p>
        </p:txBody>
      </p:sp>
      <p:sp>
        <p:nvSpPr>
          <p:cNvPr id="22" name=" 3"/>
          <p:cNvSpPr>
            <a:spLocks noChangeAspect="1"/>
          </p:cNvSpPr>
          <p:nvPr/>
        </p:nvSpPr>
        <p:spPr>
          <a:xfrm rot="6662113" flipV="1">
            <a:off x="4127385" y="1247481"/>
            <a:ext cx="874897" cy="463329"/>
          </a:xfrm>
          <a:prstGeom prst="swooshArrow">
            <a:avLst>
              <a:gd name="adj1" fmla="val 47381"/>
              <a:gd name="adj2" fmla="val 65697"/>
            </a:avLst>
          </a:prstGeom>
          <a:gradFill flip="none" rotWithShape="1">
            <a:gsLst>
              <a:gs pos="0">
                <a:schemeClr val="tx2">
                  <a:tint val="66000"/>
                  <a:satMod val="160000"/>
                </a:schemeClr>
              </a:gs>
              <a:gs pos="50000">
                <a:schemeClr val="tx2">
                  <a:tint val="44500"/>
                  <a:satMod val="160000"/>
                </a:schemeClr>
              </a:gs>
              <a:gs pos="100000">
                <a:schemeClr val="tx2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E2E2E2"/>
            </a:solidFill>
          </a:ln>
          <a:effectLst/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+mn-lt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713163" y="787400"/>
            <a:ext cx="1873250" cy="584200"/>
          </a:xfrm>
          <a:prstGeom prst="ellipse">
            <a:avLst/>
          </a:prstGeom>
          <a:solidFill>
            <a:schemeClr val="tx2"/>
          </a:solidFill>
          <a:ln w="9525" cap="flat" cmpd="sng" algn="ctr">
            <a:noFill/>
            <a:prstDash val="solid"/>
          </a:ln>
          <a:effectLst/>
        </p:spPr>
        <p:txBody>
          <a:bodyPr lIns="0" rIns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350" b="1" kern="0" dirty="0">
                <a:solidFill>
                  <a:srgbClr val="FFFFFF"/>
                </a:solidFill>
                <a:latin typeface="+mn-lt"/>
                <a:cs typeface="+mn-cs"/>
              </a:rPr>
              <a:t>Akademia</a:t>
            </a:r>
          </a:p>
        </p:txBody>
      </p:sp>
      <p:pic>
        <p:nvPicPr>
          <p:cNvPr id="26657" name="Picture 6" descr="\\intranet.theglobalfund.org\DavWWWRoot\sites\gmd\NFM\Transition to the New Funding Model Documents\8. External Communications\Presentations and elearning icons\Icons\Main Icons\COUNTRY_DIALOGU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2863" y="1858963"/>
            <a:ext cx="1331912" cy="114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58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63638" algn="l"/>
              </a:tabLst>
            </a:pPr>
            <a:fld id="{6569AAD6-DE91-46F8-8E9F-DF3E6BDDC635}" type="slidenum">
              <a:rPr lang="en-US" altLang="en-US"/>
              <a:pPr>
                <a:tabLst>
                  <a:tab pos="1163638" algn="l"/>
                </a:tabLst>
              </a:pPr>
              <a:t>3</a:t>
            </a:fld>
            <a:endParaRPr lang="en-US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gray">
          <a:xfrm>
            <a:off x="1223963" y="1574800"/>
            <a:ext cx="6151562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rgbClr val="1E1E1E"/>
                </a:solidFill>
                <a:latin typeface="+mn-lt"/>
                <a:cs typeface="+mn-cs"/>
              </a:rPr>
              <a:t> </a:t>
            </a:r>
            <a:r>
              <a:rPr lang="sq-AL" sz="1200" dirty="0">
                <a:solidFill>
                  <a:srgbClr val="1E1E1E"/>
                </a:solidFill>
                <a:latin typeface="+mn-lt"/>
                <a:cs typeface="+mn-cs"/>
              </a:rPr>
              <a:t>Procesi i hapur dhe transparent i përzgjedhjes së Përfituesit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gray">
          <a:xfrm>
            <a:off x="1223963" y="2085975"/>
            <a:ext cx="6151562" cy="5032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1E1E1E"/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200" dirty="0">
                <a:solidFill>
                  <a:srgbClr val="1E1E1E"/>
                </a:solidFill>
                <a:latin typeface="+mn-lt"/>
                <a:cs typeface="+mn-cs"/>
              </a:rPr>
              <a:t>Zbatimi i programit të Mbikëqyrjes dhe të ketë një plan mbikëqyrës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1E1E1E"/>
              </a:solidFill>
              <a:latin typeface="+mn-lt"/>
              <a:cs typeface="+mn-cs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gray">
          <a:xfrm>
            <a:off x="1223963" y="2625725"/>
            <a:ext cx="6151562" cy="495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200" dirty="0">
              <a:solidFill>
                <a:srgbClr val="1E1E1E"/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rgbClr val="1E1E1E"/>
                </a:solidFill>
                <a:latin typeface="+mn-lt"/>
                <a:cs typeface="+mn-cs"/>
              </a:rPr>
              <a:t> </a:t>
            </a:r>
            <a:r>
              <a:rPr lang="sq-AL" sz="1200" dirty="0">
                <a:solidFill>
                  <a:srgbClr val="1E1E1E"/>
                </a:solidFill>
                <a:latin typeface="+mn-lt"/>
                <a:cs typeface="+mn-cs"/>
              </a:rPr>
              <a:t>Dokumentimi i përfaqësimit të komuniteteve të prekura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200" dirty="0">
              <a:solidFill>
                <a:srgbClr val="1E1E1E"/>
              </a:solidFill>
              <a:latin typeface="+mn-lt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1223963" y="1058863"/>
            <a:ext cx="6151562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200" dirty="0">
              <a:solidFill>
                <a:srgbClr val="1E1E1E"/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rgbClr val="1E1E1E"/>
                </a:solidFill>
                <a:latin typeface="+mn-lt"/>
                <a:cs typeface="+mn-cs"/>
              </a:rPr>
              <a:t> </a:t>
            </a:r>
            <a:r>
              <a:rPr lang="sq-AL" sz="1200" dirty="0">
                <a:solidFill>
                  <a:srgbClr val="1E1E1E"/>
                </a:solidFill>
                <a:latin typeface="+mn-lt"/>
                <a:cs typeface="+mn-cs"/>
              </a:rPr>
              <a:t>Procesi i zhvillimit të kërkesës për financim transparent dhe gjithëpërfshirës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q-AL" sz="1200" dirty="0">
              <a:solidFill>
                <a:srgbClr val="1E1E1E"/>
              </a:solidFill>
              <a:latin typeface="+mn-lt"/>
              <a:cs typeface="+mn-cs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gray">
          <a:xfrm>
            <a:off x="1223963" y="3165475"/>
            <a:ext cx="6151562" cy="485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200" dirty="0">
              <a:solidFill>
                <a:srgbClr val="1E1E1E"/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rgbClr val="1E1E1E"/>
                </a:solidFill>
                <a:latin typeface="+mn-lt"/>
                <a:cs typeface="+mn-cs"/>
              </a:rPr>
              <a:t>  </a:t>
            </a:r>
            <a:r>
              <a:rPr lang="sq-AL" sz="1200" dirty="0">
                <a:solidFill>
                  <a:srgbClr val="1E1E1E"/>
                </a:solidFill>
                <a:latin typeface="+mn-lt"/>
                <a:cs typeface="+mn-cs"/>
              </a:rPr>
              <a:t>Sigurimi i përfaqësimit të anëtarëve joqeveritarë përmes transparencës dhe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200" dirty="0">
                <a:solidFill>
                  <a:srgbClr val="1E1E1E"/>
                </a:solidFill>
                <a:latin typeface="+mn-lt"/>
                <a:cs typeface="+mn-cs"/>
              </a:rPr>
              <a:t>Proceseve  të dokumentuara e transparente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gray">
          <a:xfrm>
            <a:off x="1223963" y="3705225"/>
            <a:ext cx="6151562" cy="5413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8580" tIns="34290" rIns="68580" bIns="3429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1E1E1E"/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1E1E"/>
                </a:solidFill>
                <a:latin typeface="+mn-lt"/>
                <a:cs typeface="+mn-cs"/>
              </a:rPr>
              <a:t>  </a:t>
            </a:r>
            <a:r>
              <a:rPr lang="sq-AL" sz="1200" dirty="0">
                <a:solidFill>
                  <a:srgbClr val="1E1E1E"/>
                </a:solidFill>
                <a:latin typeface="+mn-lt"/>
                <a:cs typeface="+mn-cs"/>
              </a:rPr>
              <a:t>Zhvillimi, publikimi dhe ndjekja e një politike për të menaxhuar konfliktin e interesit që vlen për të gjithë anëtarët e MKV-së, në të gjitha funksionet e MKV-së</a:t>
            </a:r>
          </a:p>
        </p:txBody>
      </p:sp>
      <p:sp>
        <p:nvSpPr>
          <p:cNvPr id="11" name="Oval 10"/>
          <p:cNvSpPr/>
          <p:nvPr/>
        </p:nvSpPr>
        <p:spPr>
          <a:xfrm>
            <a:off x="1101725" y="1157288"/>
            <a:ext cx="230188" cy="227012"/>
          </a:xfrm>
          <a:prstGeom prst="ellipse">
            <a:avLst/>
          </a:prstGeom>
          <a:solidFill>
            <a:srgbClr val="004782"/>
          </a:solidFill>
          <a:ln w="25400" cap="flat" cmpd="sng" algn="ctr">
            <a:solidFill>
              <a:schemeClr val="bg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>
                <a:solidFill>
                  <a:sysClr val="window" lastClr="FFFFFF"/>
                </a:solidFill>
                <a:latin typeface="+mn-lt"/>
                <a:cs typeface="Arial" charset="0"/>
              </a:rPr>
              <a:t>1</a:t>
            </a:r>
            <a:endParaRPr lang="en-GB" sz="1050" b="1" kern="0" dirty="0">
              <a:solidFill>
                <a:sysClr val="window" lastClr="FFFFFF"/>
              </a:solidFill>
              <a:latin typeface="+mn-lt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101725" y="1697038"/>
            <a:ext cx="230188" cy="227012"/>
          </a:xfrm>
          <a:prstGeom prst="ellipse">
            <a:avLst/>
          </a:prstGeom>
          <a:solidFill>
            <a:srgbClr val="004782"/>
          </a:solidFill>
          <a:ln w="25400" cap="flat" cmpd="sng" algn="ctr">
            <a:solidFill>
              <a:schemeClr val="bg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>
                <a:solidFill>
                  <a:sysClr val="window" lastClr="FFFFFF"/>
                </a:solidFill>
                <a:latin typeface="+mn-lt"/>
                <a:cs typeface="Arial" charset="0"/>
              </a:rPr>
              <a:t>2</a:t>
            </a:r>
            <a:endParaRPr lang="en-GB" sz="1050" b="1" kern="0" dirty="0">
              <a:solidFill>
                <a:sysClr val="window" lastClr="FFFFFF"/>
              </a:solidFill>
              <a:latin typeface="+mn-lt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101725" y="2236788"/>
            <a:ext cx="230188" cy="227012"/>
          </a:xfrm>
          <a:prstGeom prst="ellipse">
            <a:avLst/>
          </a:prstGeom>
          <a:solidFill>
            <a:srgbClr val="004782"/>
          </a:solidFill>
          <a:ln w="25400" cap="flat" cmpd="sng" algn="ctr">
            <a:solidFill>
              <a:schemeClr val="bg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>
                <a:solidFill>
                  <a:sysClr val="window" lastClr="FFFFFF"/>
                </a:solidFill>
                <a:latin typeface="+mn-lt"/>
                <a:cs typeface="Arial" charset="0"/>
              </a:rPr>
              <a:t>3</a:t>
            </a:r>
            <a:endParaRPr lang="en-GB" sz="1050" b="1" kern="0" dirty="0">
              <a:solidFill>
                <a:sysClr val="window" lastClr="FFFFFF"/>
              </a:solidFill>
              <a:latin typeface="+mn-lt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101725" y="2778125"/>
            <a:ext cx="230188" cy="225425"/>
          </a:xfrm>
          <a:prstGeom prst="ellipse">
            <a:avLst/>
          </a:prstGeom>
          <a:solidFill>
            <a:srgbClr val="004782"/>
          </a:solidFill>
          <a:ln w="25400" cap="flat" cmpd="sng" algn="ctr">
            <a:solidFill>
              <a:schemeClr val="bg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>
                <a:solidFill>
                  <a:sysClr val="window" lastClr="FFFFFF"/>
                </a:solidFill>
                <a:latin typeface="+mn-lt"/>
                <a:cs typeface="Arial" charset="0"/>
              </a:rPr>
              <a:t>4</a:t>
            </a:r>
            <a:endParaRPr lang="en-GB" sz="1050" b="1" kern="0" dirty="0">
              <a:solidFill>
                <a:sysClr val="window" lastClr="FFFFFF"/>
              </a:solidFill>
              <a:latin typeface="+mn-lt"/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101725" y="3317875"/>
            <a:ext cx="230188" cy="225425"/>
          </a:xfrm>
          <a:prstGeom prst="ellipse">
            <a:avLst/>
          </a:prstGeom>
          <a:solidFill>
            <a:srgbClr val="004782"/>
          </a:solidFill>
          <a:ln w="25400" cap="flat" cmpd="sng" algn="ctr">
            <a:solidFill>
              <a:schemeClr val="bg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>
                <a:solidFill>
                  <a:sysClr val="window" lastClr="FFFFFF"/>
                </a:solidFill>
                <a:latin typeface="+mn-lt"/>
                <a:cs typeface="Arial" charset="0"/>
              </a:rPr>
              <a:t>5</a:t>
            </a:r>
            <a:endParaRPr lang="en-GB" sz="1050" b="1" kern="0" dirty="0">
              <a:solidFill>
                <a:sysClr val="window" lastClr="FFFFFF"/>
              </a:solidFill>
              <a:latin typeface="+mn-lt"/>
              <a:cs typeface="Arial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101725" y="3868738"/>
            <a:ext cx="230188" cy="225425"/>
          </a:xfrm>
          <a:prstGeom prst="ellipse">
            <a:avLst/>
          </a:prstGeom>
          <a:solidFill>
            <a:srgbClr val="004782"/>
          </a:solidFill>
          <a:ln w="25400" cap="flat" cmpd="sng" algn="ctr">
            <a:solidFill>
              <a:schemeClr val="bg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kern="0" dirty="0">
                <a:solidFill>
                  <a:sysClr val="window" lastClr="FFFFFF"/>
                </a:solidFill>
                <a:latin typeface="+mn-lt"/>
                <a:cs typeface="Arial" charset="0"/>
              </a:rPr>
              <a:t>6</a:t>
            </a:r>
            <a:endParaRPr lang="en-GB" sz="1050" b="1" kern="0" dirty="0">
              <a:solidFill>
                <a:sysClr val="window" lastClr="FFFFFF"/>
              </a:solidFill>
              <a:latin typeface="+mn-lt"/>
              <a:cs typeface="Arial" charset="0"/>
            </a:endParaRPr>
          </a:p>
        </p:txBody>
      </p:sp>
      <p:sp>
        <p:nvSpPr>
          <p:cNvPr id="23" name="Right Brace 22"/>
          <p:cNvSpPr/>
          <p:nvPr/>
        </p:nvSpPr>
        <p:spPr>
          <a:xfrm>
            <a:off x="7010400" y="2138363"/>
            <a:ext cx="292100" cy="2054225"/>
          </a:xfrm>
          <a:prstGeom prst="rightBrace">
            <a:avLst>
              <a:gd name="adj1" fmla="val 45319"/>
              <a:gd name="adj2" fmla="val 50000"/>
            </a:avLst>
          </a:prstGeom>
          <a:noFill/>
          <a:ln w="2857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 kern="0">
              <a:solidFill>
                <a:srgbClr val="1E1E1E"/>
              </a:solidFill>
              <a:latin typeface="+mn-lt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5200" y="2533650"/>
            <a:ext cx="1166813" cy="1362075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050" kern="0" dirty="0">
                <a:solidFill>
                  <a:srgbClr val="1E1E1E"/>
                </a:solidFill>
                <a:latin typeface="+mn-lt"/>
                <a:cs typeface="+mn-cs"/>
              </a:rPr>
              <a:t>3 deri 6 vlerësohet çdo vit dhe monitorohet në vazhdimësi</a:t>
            </a:r>
          </a:p>
        </p:txBody>
      </p:sp>
      <p:sp>
        <p:nvSpPr>
          <p:cNvPr id="26" name="Right Brace 25"/>
          <p:cNvSpPr/>
          <p:nvPr/>
        </p:nvSpPr>
        <p:spPr>
          <a:xfrm>
            <a:off x="7042150" y="1157288"/>
            <a:ext cx="230188" cy="738187"/>
          </a:xfrm>
          <a:prstGeom prst="rightBrace">
            <a:avLst>
              <a:gd name="adj1" fmla="val 40811"/>
              <a:gd name="adj2" fmla="val 50000"/>
            </a:avLst>
          </a:prstGeom>
          <a:noFill/>
          <a:ln w="2857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 kern="0">
              <a:solidFill>
                <a:srgbClr val="1E1E1E"/>
              </a:solidFill>
              <a:latin typeface="+mn-lt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13613" y="968375"/>
            <a:ext cx="1168400" cy="1019175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050" kern="0" dirty="0">
                <a:solidFill>
                  <a:srgbClr val="1E1E1E"/>
                </a:solidFill>
                <a:latin typeface="+mn-lt"/>
                <a:cs typeface="+mn-cs"/>
              </a:rPr>
              <a:t>1 dhe 2 vlerësohet në paraqitjen e kërkesës për financim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449263"/>
            <a:ext cx="6745288" cy="5191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q-AL" dirty="0">
                <a:latin typeface="+mj-lt"/>
              </a:rPr>
              <a:t>Kërkesat e përshtatshmërisë së MKV-s</a:t>
            </a:r>
          </a:p>
        </p:txBody>
      </p:sp>
      <p:sp>
        <p:nvSpPr>
          <p:cNvPr id="2766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63638" algn="l"/>
              </a:tabLst>
            </a:pPr>
            <a:fld id="{DF8E89E8-2803-4B0C-8FED-3922D3CCC747}" type="slidenum">
              <a:rPr lang="en-US" altLang="en-US"/>
              <a:pPr>
                <a:tabLst>
                  <a:tab pos="1163638" algn="l"/>
                </a:tabLst>
              </a:pPr>
              <a:t>4</a:t>
            </a:fld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 rotWithShape="1">
          <a:blip r:embed="rId2"/>
          <a:srcRect l="1763" t="24549" r="20114" b="8657"/>
          <a:stretch/>
        </p:blipFill>
        <p:spPr bwMode="auto">
          <a:xfrm>
            <a:off x="2641600" y="2719388"/>
            <a:ext cx="4835525" cy="1489075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524125" y="1004888"/>
            <a:ext cx="5441950" cy="2051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35756" indent="-198835" eaLnBrk="1" fontAlgn="t" hangingPunct="1"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  <a:tabLst>
                <a:tab pos="541735" algn="l"/>
              </a:tabLst>
              <a:defRPr/>
            </a:pPr>
            <a:r>
              <a:rPr lang="sq-AL" sz="1400" dirty="0">
                <a:solidFill>
                  <a:srgbClr val="1E1E1E"/>
                </a:solidFill>
              </a:rPr>
              <a:t>Lehtëson vlerësimin vjetor të performancës së MKV-s (Kërkesat 3, 4, 5 dhe 6) + standardet minimale</a:t>
            </a:r>
          </a:p>
          <a:p>
            <a:pPr marL="335756" indent="-198835" eaLnBrk="1" fontAlgn="t" hangingPunct="1"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  <a:tabLst>
                <a:tab pos="541735" algn="l"/>
              </a:tabLst>
              <a:defRPr/>
            </a:pPr>
            <a:r>
              <a:rPr lang="sq-AL" sz="1400" dirty="0">
                <a:solidFill>
                  <a:srgbClr val="1E1E1E"/>
                </a:solidFill>
              </a:rPr>
              <a:t>Informacioni i marrë nga Vlerësimi i Përshtatshmërisë dhe Performancës i lejon MKV-së vetë-reflektimin në lidhje me performancën e tij</a:t>
            </a:r>
          </a:p>
          <a:p>
            <a:pPr marL="335756" indent="-198835" eaLnBrk="1" fontAlgn="t" hangingPunct="1">
              <a:spcBef>
                <a:spcPts val="450"/>
              </a:spcBef>
              <a:spcAft>
                <a:spcPts val="450"/>
              </a:spcAft>
              <a:buFont typeface="Arial" pitchFamily="34" charset="0"/>
              <a:buChar char="•"/>
              <a:tabLst>
                <a:tab pos="541735" algn="l"/>
              </a:tabLst>
              <a:defRPr/>
            </a:pPr>
            <a:r>
              <a:rPr lang="sq-AL" sz="1400" dirty="0">
                <a:solidFill>
                  <a:srgbClr val="1E1E1E"/>
                </a:solidFill>
              </a:rPr>
              <a:t>Duhet të përfundojë në vitin 2018 për kërkesa për financim që duhet të dorëzohen në vitin 2019</a:t>
            </a:r>
          </a:p>
        </p:txBody>
      </p:sp>
      <p:sp>
        <p:nvSpPr>
          <p:cNvPr id="29700" name="Rectangle 3"/>
          <p:cNvSpPr txBox="1">
            <a:spLocks noChangeArrowheads="1"/>
          </p:cNvSpPr>
          <p:nvPr/>
        </p:nvSpPr>
        <p:spPr bwMode="auto">
          <a:xfrm>
            <a:off x="7650163" y="2073275"/>
            <a:ext cx="702151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290" rIns="0" bIns="34290" anchor="b"/>
          <a:lstStyle/>
          <a:p>
            <a:pPr defTabSz="914400" eaLnBrk="1" hangingPunct="1"/>
            <a:endParaRPr lang="en-US" altLang="en-US" sz="2100" b="1">
              <a:solidFill>
                <a:srgbClr val="000000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1177925" y="1517650"/>
            <a:ext cx="1463675" cy="931863"/>
          </a:xfrm>
          <a:prstGeom prst="homePlate">
            <a:avLst>
              <a:gd name="adj" fmla="val 19068"/>
            </a:avLst>
          </a:prstGeom>
          <a:solidFill>
            <a:schemeClr val="accent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100" dirty="0">
                <a:solidFill>
                  <a:schemeClr val="bg1"/>
                </a:solidFill>
              </a:rPr>
              <a:t>Vlerësimi i përshtatshmërisë dhe performancës</a:t>
            </a:r>
            <a:r>
              <a:rPr lang="sq-AL" sz="1350" b="1" dirty="0">
                <a:solidFill>
                  <a:schemeClr val="bg1"/>
                </a:solidFill>
              </a:rPr>
              <a:t> </a:t>
            </a:r>
            <a:r>
              <a:rPr lang="sq-AL" sz="1350" b="1" dirty="0">
                <a:solidFill>
                  <a:srgbClr val="FFFFFF"/>
                </a:solidFill>
              </a:rPr>
              <a:t>EPA...</a:t>
            </a:r>
          </a:p>
        </p:txBody>
      </p:sp>
      <p:sp>
        <p:nvSpPr>
          <p:cNvPr id="6" name="Flowchart: Document 5"/>
          <p:cNvSpPr/>
          <p:nvPr/>
        </p:nvSpPr>
        <p:spPr>
          <a:xfrm>
            <a:off x="7564438" y="87313"/>
            <a:ext cx="1344612" cy="576262"/>
          </a:xfrm>
          <a:prstGeom prst="flowChartDocument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050" b="1" dirty="0">
                <a:solidFill>
                  <a:prstClr val="white"/>
                </a:solidFill>
              </a:rPr>
              <a:t>Për kriteret 3, 4, </a:t>
            </a:r>
            <a:r>
              <a:rPr lang="en-US" sz="1050" b="1" dirty="0">
                <a:solidFill>
                  <a:prstClr val="white"/>
                </a:solidFill>
              </a:rPr>
              <a:t>5, 6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449263" y="241300"/>
            <a:ext cx="6765925" cy="6238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q-AL" dirty="0">
                <a:solidFill>
                  <a:srgbClr val="000000"/>
                </a:solidFill>
                <a:latin typeface="+mj-lt"/>
              </a:rPr>
              <a:t>Mjetet e vlerësimit vjetor të performancës: Vlerësimi i përshtatshmërisë dhe performancës</a:t>
            </a:r>
            <a:r>
              <a:rPr lang="sq-AL" sz="2000" dirty="0">
                <a:solidFill>
                  <a:srgbClr val="000000"/>
                </a:solidFill>
                <a:latin typeface="+mj-lt"/>
              </a:rPr>
              <a:t>(EPA)</a:t>
            </a:r>
            <a:endParaRPr lang="sq-AL" sz="2000" dirty="0">
              <a:latin typeface="+mj-lt"/>
            </a:endParaRPr>
          </a:p>
        </p:txBody>
      </p:sp>
      <p:sp>
        <p:nvSpPr>
          <p:cNvPr id="29704" name="Slide Number Placeholder 8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63638" algn="l"/>
              </a:tabLst>
            </a:pPr>
            <a:fld id="{E6DB56A4-9DBB-44FC-8838-AAADA5EA6E69}" type="slidenum">
              <a:rPr lang="en-US" altLang="en-US"/>
              <a:pPr>
                <a:tabLst>
                  <a:tab pos="1163638" algn="l"/>
                </a:tabLst>
              </a:pPr>
              <a:t>5</a:t>
            </a:fld>
            <a:endParaRPr lang="en-US" alt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793750" y="4208463"/>
            <a:ext cx="773588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altLang="en-US" sz="1400"/>
              <a:t>Vleresimi i pershtatshmerise per cdo aplikant behet i bazuar ne Treguesit / Kriteret e matshme/ Perllogartitja e klasifikimit/ Dokumentat e kerkuara/ Dokumentat e dorezuara / Vleresimi i shkalles se Performances </a:t>
            </a:r>
            <a:endParaRPr lang="en-US" altLang="en-US" sz="1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8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63638" algn="l"/>
              </a:tabLst>
            </a:pPr>
            <a:fld id="{6F0D44EA-D66E-41AC-80D1-BED74503164A}" type="slidenum">
              <a:rPr lang="en-US" altLang="en-US"/>
              <a:pPr>
                <a:tabLst>
                  <a:tab pos="1163638" algn="l"/>
                </a:tabLst>
              </a:pPr>
              <a:t>6</a:t>
            </a:fld>
            <a:endParaRPr lang="en-US" altLang="en-US"/>
          </a:p>
        </p:txBody>
      </p:sp>
      <p:sp>
        <p:nvSpPr>
          <p:cNvPr id="26627" name="Content Placeholder 6"/>
          <p:cNvSpPr>
            <a:spLocks noGrp="1"/>
          </p:cNvSpPr>
          <p:nvPr>
            <p:ph idx="13"/>
          </p:nvPr>
        </p:nvSpPr>
        <p:spPr>
          <a:xfrm>
            <a:off x="447675" y="2054225"/>
            <a:ext cx="3959225" cy="2438400"/>
          </a:xfrm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sq-AL" u="sng" dirty="0"/>
              <a:t>Qasja në bazë të rezultateve të EPA-s: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sq-AL" sz="1400" dirty="0"/>
              <a:t>Diagnostikimi i plotë me përkrahjen e asistencës teknike (standard)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sq-AL" sz="1400" dirty="0"/>
              <a:t>Demonstroni pajtueshmërinë me kërkesat e përshtatshmërisë dhe standardet minimale: nuk kërkohet asistencë teknike asistence (e lehtë)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sq-AL" sz="1400" dirty="0"/>
              <a:t>Demonstron pajtueshmërinë vetëm me kërkesat e përshtatshmërisë: nuk kërkohet mbështetje teknike për asistencë teknike (super e lehte)</a:t>
            </a:r>
          </a:p>
        </p:txBody>
      </p:sp>
      <p:sp>
        <p:nvSpPr>
          <p:cNvPr id="30724" name="Title 1"/>
          <p:cNvSpPr>
            <a:spLocks noGrp="1"/>
          </p:cNvSpPr>
          <p:nvPr>
            <p:ph type="ctrTitle"/>
          </p:nvPr>
        </p:nvSpPr>
        <p:spPr>
          <a:xfrm>
            <a:off x="290513" y="295275"/>
            <a:ext cx="8064500" cy="441325"/>
          </a:xfrm>
        </p:spPr>
        <p:txBody>
          <a:bodyPr/>
          <a:lstStyle/>
          <a:p>
            <a:pPr eaLnBrk="1" hangingPunct="1"/>
            <a:r>
              <a:rPr lang="sq-AL" altLang="en-US" sz="2200" smtClean="0">
                <a:latin typeface="Arial" pitchFamily="34" charset="0"/>
              </a:rPr>
              <a:t>Diferencimi i Vlerësimit të Pranueshmërisë dhe Performancës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6"/>
          </p:nvPr>
        </p:nvSpPr>
        <p:spPr>
          <a:xfrm>
            <a:off x="225425" y="763588"/>
            <a:ext cx="8636000" cy="11398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600" dirty="0">
                <a:solidFill>
                  <a:schemeClr val="tx1"/>
                </a:solidFill>
              </a:rPr>
              <a:t>Një analizë vjetore e </a:t>
            </a:r>
            <a:r>
              <a:rPr lang="sq-AL" sz="1600" u="sng" dirty="0">
                <a:solidFill>
                  <a:schemeClr val="tx1"/>
                </a:solidFill>
              </a:rPr>
              <a:t>portofol menaxherit</a:t>
            </a:r>
            <a:r>
              <a:rPr lang="sq-AL" sz="1600" dirty="0">
                <a:solidFill>
                  <a:schemeClr val="tx1"/>
                </a:solidFill>
              </a:rPr>
              <a:t> për të identifikuar komponentët standardpër rishikim.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600" dirty="0">
                <a:solidFill>
                  <a:schemeClr val="tx1"/>
                </a:solidFill>
              </a:rPr>
              <a:t>Kategorizimi i MKV-së do të përditësohet në fund të çdo viti, bazuar në Vlerësimin dhe Pranueshmërinë e Performancës së fundit të disponueshme dhe në informacionet e reja mbi Komunitetet, Të Drejtat dhe Barazine Gjinore.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7"/>
          </p:nvPr>
        </p:nvSpPr>
        <p:spPr>
          <a:xfrm>
            <a:off x="4586288" y="2054225"/>
            <a:ext cx="4413250" cy="2438400"/>
          </a:xfrm>
          <a:ln>
            <a:solidFill>
              <a:schemeClr val="tx2">
                <a:lumMod val="75000"/>
              </a:schemeClr>
            </a:solidFill>
          </a:ln>
        </p:spPr>
        <p:txBody>
          <a:bodyPr rtl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u="sng" dirty="0"/>
              <a:t>Të drejtat e njeriut dhe konsideratat gjinore:</a:t>
            </a:r>
            <a:endParaRPr lang="sq-AL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sq-AL" sz="1600" dirty="0"/>
              <a:t>Vende ku mund të ketë sfida për angazhimin e popullatave kyçe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sq-AL" sz="1600" dirty="0"/>
              <a:t>Vendet ku aktivitetet relevante për të drejtat e njeriut / gjinia nuk janë adresuar siç duhet në programin aktual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sq-AL" sz="1600" dirty="0"/>
              <a:t>Vende të cilat do të kenë shkallë më të lartë të gjinisë, të drejtave të njeriut, popullatave kyçe dhe programeve me bazë në komunitet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18"/>
          <p:cNvGraphicFramePr>
            <a:graphicFrameLocks noChangeAspect="1"/>
          </p:cNvGraphicFramePr>
          <p:nvPr/>
        </p:nvGraphicFramePr>
        <p:xfrm>
          <a:off x="858838" y="1588"/>
          <a:ext cx="1587" cy="1587"/>
        </p:xfrm>
        <a:graphic>
          <a:graphicData uri="http://schemas.openxmlformats.org/presentationml/2006/ole">
            <p:oleObj spid="_x0000_s32770" name="think-cell Slide" r:id="rId4" imgW="360" imgH="360" progId="">
              <p:embed/>
            </p:oleObj>
          </a:graphicData>
        </a:graphic>
      </p:graphicFrame>
      <p:sp>
        <p:nvSpPr>
          <p:cNvPr id="21" name="Rectangle 20"/>
          <p:cNvSpPr/>
          <p:nvPr/>
        </p:nvSpPr>
        <p:spPr>
          <a:xfrm>
            <a:off x="1135063" y="1058863"/>
            <a:ext cx="3319462" cy="717550"/>
          </a:xfrm>
          <a:prstGeom prst="rect">
            <a:avLst/>
          </a:prstGeom>
          <a:solidFill>
            <a:srgbClr val="004274"/>
          </a:solidFill>
          <a:ln w="28575" cap="flat" cmpd="sng" algn="ctr">
            <a:solidFill>
              <a:srgbClr val="002846"/>
            </a:solidFill>
            <a:prstDash val="solid"/>
          </a:ln>
          <a:effectLst/>
        </p:spPr>
        <p:txBody>
          <a:bodyPr anchor="ctr"/>
          <a:lstStyle/>
          <a:p>
            <a:pPr marL="135731" eaLnBrk="1" hangingPunct="1">
              <a:spcBef>
                <a:spcPts val="450"/>
              </a:spcBef>
              <a:spcAft>
                <a:spcPts val="450"/>
              </a:spcAft>
              <a:defRPr/>
            </a:pPr>
            <a:r>
              <a:rPr lang="sq-AL" sz="1050" b="1" dirty="0">
                <a:solidFill>
                  <a:srgbClr val="FFFFFF"/>
                </a:solidFill>
                <a:latin typeface="+mn-lt"/>
                <a:cs typeface="+mn-cs"/>
              </a:rPr>
              <a:t>Kërkesa 1: Dialogu i vendit është një tipar kyç i modelit të financimit të Fondit Global dhe duhet të jetë i hapur, përfshirës dhe pjesëmarrës.</a:t>
            </a:r>
          </a:p>
        </p:txBody>
      </p:sp>
      <p:sp>
        <p:nvSpPr>
          <p:cNvPr id="3" name="Pentagon 2"/>
          <p:cNvSpPr/>
          <p:nvPr/>
        </p:nvSpPr>
        <p:spPr>
          <a:xfrm rot="5400000">
            <a:off x="1334294" y="1577182"/>
            <a:ext cx="2922587" cy="3321050"/>
          </a:xfrm>
          <a:prstGeom prst="homePlate">
            <a:avLst>
              <a:gd name="adj" fmla="val 9125"/>
            </a:avLst>
          </a:prstGeom>
          <a:solidFill>
            <a:schemeClr val="bg1"/>
          </a:solidFill>
          <a:ln w="28575" cap="flat" cmpd="sng" algn="ctr">
            <a:solidFill>
              <a:srgbClr val="002846"/>
            </a:solidFill>
            <a:prstDash val="solid"/>
          </a:ln>
          <a:effectLst/>
        </p:spPr>
        <p:txBody>
          <a:bodyPr vert="vert270" anchor="ctr"/>
          <a:lstStyle/>
          <a:p>
            <a:pPr marL="204788" indent="-133350" eaLnBrk="1" hangingPunct="1">
              <a:buFont typeface="+mj-lt"/>
              <a:buAutoNum type="arabicPeriod"/>
              <a:defRPr/>
            </a:pPr>
            <a:endParaRPr lang="en-GB" sz="105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630738" y="1058863"/>
            <a:ext cx="3276600" cy="717550"/>
          </a:xfrm>
          <a:prstGeom prst="rect">
            <a:avLst/>
          </a:prstGeom>
          <a:solidFill>
            <a:srgbClr val="004274"/>
          </a:solidFill>
          <a:ln w="28575" cap="flat" cmpd="sng" algn="ctr">
            <a:solidFill>
              <a:srgbClr val="002846"/>
            </a:solidFill>
            <a:prstDash val="solid"/>
          </a:ln>
          <a:effectLst/>
        </p:spPr>
        <p:txBody>
          <a:bodyPr anchor="ctr"/>
          <a:lstStyle/>
          <a:p>
            <a:pPr marL="135731" eaLnBrk="1" hangingPunct="1">
              <a:spcBef>
                <a:spcPts val="450"/>
              </a:spcBef>
              <a:spcAft>
                <a:spcPts val="450"/>
              </a:spcAft>
              <a:defRPr/>
            </a:pPr>
            <a:r>
              <a:rPr lang="sq-AL" sz="1050" b="1" dirty="0">
                <a:solidFill>
                  <a:srgbClr val="FFFFFF"/>
                </a:solidFill>
                <a:latin typeface="+mn-lt"/>
                <a:cs typeface="+mn-cs"/>
              </a:rPr>
              <a:t>Kërkesa 2: PR (-et) duhet të zgjidhen pas një procesi transparent dhe të dokumentuar, ku çdo konflikt interesi menaxhohet në mënyrë adekuate.</a:t>
            </a:r>
          </a:p>
        </p:txBody>
      </p:sp>
      <p:sp>
        <p:nvSpPr>
          <p:cNvPr id="31" name="Pentagon 30"/>
          <p:cNvSpPr/>
          <p:nvPr/>
        </p:nvSpPr>
        <p:spPr>
          <a:xfrm rot="5400000">
            <a:off x="4807744" y="1599407"/>
            <a:ext cx="2922587" cy="3276600"/>
          </a:xfrm>
          <a:prstGeom prst="homePlate">
            <a:avLst>
              <a:gd name="adj" fmla="val 9125"/>
            </a:avLst>
          </a:prstGeom>
          <a:solidFill>
            <a:schemeClr val="bg1"/>
          </a:solidFill>
          <a:ln w="28575" cap="flat" cmpd="sng" algn="ctr">
            <a:solidFill>
              <a:srgbClr val="002846"/>
            </a:solidFill>
            <a:prstDash val="solid"/>
          </a:ln>
          <a:effectLst/>
        </p:spPr>
        <p:txBody>
          <a:bodyPr vert="vert270" anchor="ctr"/>
          <a:lstStyle/>
          <a:p>
            <a:pPr marL="257175" indent="-185738" eaLnBrk="1" hangingPunct="1">
              <a:spcBef>
                <a:spcPts val="450"/>
              </a:spcBef>
              <a:spcAft>
                <a:spcPts val="450"/>
              </a:spcAft>
              <a:buFont typeface="+mj-lt"/>
              <a:buAutoNum type="arabicPeriod"/>
              <a:defRPr/>
            </a:pPr>
            <a:endParaRPr lang="en-GB" sz="105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33488" y="1895475"/>
            <a:ext cx="3122612" cy="265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04788" indent="-133350" eaLnBrk="1" hangingPunct="1">
              <a:buFont typeface="+mj-lt"/>
              <a:buAutoNum type="arabicPeriod"/>
              <a:defRPr/>
            </a:pPr>
            <a:r>
              <a:rPr lang="sq-AL" sz="1200" dirty="0">
                <a:solidFill>
                  <a:srgbClr val="000000"/>
                </a:solidFill>
                <a:latin typeface="+mn-lt"/>
                <a:cs typeface="+mn-cs"/>
              </a:rPr>
              <a:t>Koordinon zhvillimin e të gjitha aplikimet për financim përmes proceseve transparente dhe të dokumentuara që angazhojnë një gamë të gjerë të palëve të interesit, përfshirë anëtarët e</a:t>
            </a:r>
            <a:r>
              <a:rPr lang="en-US" sz="1200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r>
              <a:rPr lang="sq-AL" sz="1200" dirty="0">
                <a:solidFill>
                  <a:srgbClr val="000000"/>
                </a:solidFill>
                <a:latin typeface="+mn-lt"/>
                <a:cs typeface="+mn-cs"/>
              </a:rPr>
              <a:t>M</a:t>
            </a:r>
            <a:r>
              <a:rPr lang="en-US" sz="1200" dirty="0">
                <a:solidFill>
                  <a:srgbClr val="000000"/>
                </a:solidFill>
                <a:latin typeface="+mn-lt"/>
                <a:cs typeface="+mn-cs"/>
              </a:rPr>
              <a:t>KV</a:t>
            </a:r>
            <a:r>
              <a:rPr lang="sq-AL" sz="1200" dirty="0">
                <a:solidFill>
                  <a:srgbClr val="000000"/>
                </a:solidFill>
                <a:latin typeface="+mn-lt"/>
                <a:cs typeface="+mn-cs"/>
              </a:rPr>
              <a:t> dhe jo anëtarët - në kërkimin dhe rishikimin e aktiviteteve që duhet të përfshihen në aplikim.</a:t>
            </a:r>
          </a:p>
          <a:p>
            <a:pPr marL="204788" indent="-133350" eaLnBrk="1" hangingPunct="1">
              <a:buFont typeface="+mj-lt"/>
              <a:buAutoNum type="arabicPeriod"/>
              <a:defRPr/>
            </a:pPr>
            <a:endParaRPr lang="sq-AL" sz="120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204788" indent="-133350" eaLnBrk="1" hangingPunct="1">
              <a:buFont typeface="+mj-lt"/>
              <a:buAutoNum type="arabicPeriod"/>
              <a:defRPr/>
            </a:pPr>
            <a:r>
              <a:rPr lang="sq-AL" sz="1200" dirty="0">
                <a:solidFill>
                  <a:srgbClr val="000000"/>
                </a:solidFill>
                <a:latin typeface="+mn-lt"/>
                <a:cs typeface="+mn-cs"/>
              </a:rPr>
              <a:t>Qartë dokumentoni përpjekjet për angazhimin e grupeve kryesore të popullsisë në zhvillimin e aplikimeve për financim, duke përfshirë popullatat më të rrezikuara.</a:t>
            </a:r>
            <a:endParaRPr lang="sq-AL" sz="105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32776" name="Rectangle 3"/>
          <p:cNvSpPr>
            <a:spLocks noChangeArrowheads="1"/>
          </p:cNvSpPr>
          <p:nvPr/>
        </p:nvSpPr>
        <p:spPr bwMode="auto">
          <a:xfrm>
            <a:off x="4630738" y="2024063"/>
            <a:ext cx="3194050" cy="237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185738" eaLnBrk="1" hangingPunct="1">
              <a:spcBef>
                <a:spcPts val="450"/>
              </a:spcBef>
              <a:spcAft>
                <a:spcPts val="450"/>
              </a:spcAft>
              <a:buFontTx/>
              <a:buAutoNum type="arabicPeriod"/>
            </a:pPr>
            <a:r>
              <a:rPr lang="sq-AL" altLang="en-US" sz="1200">
                <a:solidFill>
                  <a:srgbClr val="000000"/>
                </a:solidFill>
              </a:rPr>
              <a:t>Emëroni një ose më shumë Përfitues Kryesor në kohën e dorëzimit të aplikimit për financim.</a:t>
            </a:r>
          </a:p>
          <a:p>
            <a:pPr marL="257175" indent="-185738" eaLnBrk="1" hangingPunct="1">
              <a:spcBef>
                <a:spcPts val="450"/>
              </a:spcBef>
              <a:spcAft>
                <a:spcPts val="450"/>
              </a:spcAft>
              <a:buFontTx/>
              <a:buAutoNum type="arabicPeriod"/>
            </a:pPr>
            <a:r>
              <a:rPr lang="sq-AL" altLang="en-US" sz="1200">
                <a:solidFill>
                  <a:srgbClr val="000000"/>
                </a:solidFill>
              </a:rPr>
              <a:t>Dokumentoni një proces transparent për emërimin e të gjitha PR-ve të reja dhe të vazhdueshme bazuar në kritere të përcaktuara qartë dhe objektive.</a:t>
            </a:r>
          </a:p>
          <a:p>
            <a:pPr marL="257175" indent="-185738" eaLnBrk="1" hangingPunct="1">
              <a:spcBef>
                <a:spcPts val="450"/>
              </a:spcBef>
              <a:spcAft>
                <a:spcPts val="450"/>
              </a:spcAft>
              <a:buFontTx/>
              <a:buAutoNum type="arabicPeriod"/>
            </a:pPr>
            <a:r>
              <a:rPr lang="sq-AL" altLang="en-US" sz="1200">
                <a:solidFill>
                  <a:srgbClr val="000000"/>
                </a:solidFill>
              </a:rPr>
              <a:t>Dokumentoni menaxhimin e çdo konflikti potencial interesash që mund të ndikojë në procesin e emërimit të Përfituesit Kryesor.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3675" y="296863"/>
            <a:ext cx="8874125" cy="8445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q-AL" sz="2000" dirty="0">
                <a:solidFill>
                  <a:srgbClr val="000000"/>
                </a:solidFill>
                <a:latin typeface="+mj-lt"/>
              </a:rPr>
              <a:t>Kërkesat e përshtatshmërisë së MKV-së 1 &amp; 2 që vlerësohen në kohën e dorëzimit të kërkesës për financim</a:t>
            </a:r>
            <a:endParaRPr lang="sq-AL" sz="2000" dirty="0">
              <a:latin typeface="+mj-lt"/>
            </a:endParaRPr>
          </a:p>
        </p:txBody>
      </p:sp>
      <p:sp>
        <p:nvSpPr>
          <p:cNvPr id="32778" name="Slide Number Placeholder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63638" algn="l"/>
              </a:tabLst>
            </a:pPr>
            <a:fld id="{85A71913-A4EE-4914-9608-F30D371500CE}" type="slidenum">
              <a:rPr lang="en-US" altLang="en-US"/>
              <a:pPr>
                <a:tabLst>
                  <a:tab pos="1163638" algn="l"/>
                </a:tabLst>
              </a:pPr>
              <a:t>7</a:t>
            </a:fld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63638" algn="l"/>
              </a:tabLst>
            </a:pPr>
            <a:fld id="{793A73D3-6F1A-410D-99E2-D3976235F5E3}" type="slidenum">
              <a:rPr lang="en-US" altLang="en-US"/>
              <a:pPr>
                <a:tabLst>
                  <a:tab pos="1163638" algn="l"/>
                </a:tabLst>
              </a:pPr>
              <a:t>8</a:t>
            </a:fld>
            <a:endParaRPr lang="en-US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209550" y="1222375"/>
            <a:ext cx="2214563" cy="3079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err="1">
                <a:solidFill>
                  <a:schemeClr val="bg1"/>
                </a:solidFill>
                <a:latin typeface="+mn-lt"/>
                <a:cs typeface="+mn-cs"/>
              </a:rPr>
              <a:t>Vazhdimesi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+mn-lt"/>
                <a:cs typeface="+mn-cs"/>
              </a:rPr>
              <a:t>Programi</a:t>
            </a:r>
            <a:endParaRPr lang="en-US" sz="14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9550" y="1730375"/>
            <a:ext cx="2214563" cy="5222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latin typeface="+mn-lt"/>
              <a:cs typeface="+mn-cs"/>
            </a:endParaRPr>
          </a:p>
        </p:txBody>
      </p:sp>
      <p:sp>
        <p:nvSpPr>
          <p:cNvPr id="25" name="Isosceles Triangle 24"/>
          <p:cNvSpPr/>
          <p:nvPr/>
        </p:nvSpPr>
        <p:spPr>
          <a:xfrm rot="10800000">
            <a:off x="989013" y="1539875"/>
            <a:ext cx="654050" cy="190500"/>
          </a:xfrm>
          <a:prstGeom prst="triangle">
            <a:avLst/>
          </a:prstGeom>
          <a:solidFill>
            <a:srgbClr val="FFC000"/>
          </a:solidFill>
          <a:ln>
            <a:solidFill>
              <a:srgbClr val="003F7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1169988" y="836613"/>
            <a:ext cx="292100" cy="276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1</a:t>
            </a:r>
            <a:endParaRPr lang="en-GB" sz="12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57713" y="879475"/>
            <a:ext cx="292100" cy="2778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2</a:t>
            </a:r>
            <a:endParaRPr lang="en-GB" sz="12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32725" y="852488"/>
            <a:ext cx="293688" cy="2778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3</a:t>
            </a:r>
            <a:endParaRPr lang="en-GB" sz="12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 bwMode="auto">
          <a:xfrm>
            <a:off x="131763" y="230188"/>
            <a:ext cx="881697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anchor="ctr"/>
          <a:lstStyle/>
          <a:p>
            <a:pPr defTabSz="455613" eaLnBrk="1" hangingPunct="1"/>
            <a:r>
              <a:rPr lang="sq-AL" altLang="en-US" sz="2000"/>
              <a:t>Përshtatja e dialogut të vendit i afrohet procesit të diferencuar të aplikimit</a:t>
            </a:r>
            <a:endParaRPr lang="sq-AL" altLang="en-US" sz="200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497138" y="1854200"/>
            <a:ext cx="2214562" cy="3108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eaLnBrk="1" hangingPunct="1"/>
            <a:r>
              <a:rPr lang="sq-AL" altLang="en-US" sz="1400" b="1"/>
              <a:t>Tranzicion: </a:t>
            </a:r>
            <a:r>
              <a:rPr lang="sq-AL" altLang="en-US" sz="1400"/>
              <a:t>përshtatur me objektivin e Fondit Global në këtë kontekst</a:t>
            </a:r>
          </a:p>
          <a:p>
            <a:pPr marL="285750" indent="-285750" eaLnBrk="1" hangingPunct="1">
              <a:buFont typeface="Wingdings" pitchFamily="2" charset="2"/>
              <a:buChar char="§"/>
            </a:pPr>
            <a:r>
              <a:rPr lang="sq-AL" altLang="en-US" sz="1400"/>
              <a:t>Diskutimi pritet me anëtarë të CCM dhe jo-CCM</a:t>
            </a:r>
          </a:p>
          <a:p>
            <a:pPr marL="285750" indent="-285750" eaLnBrk="1" hangingPunct="1">
              <a:buFont typeface="Wingdings" pitchFamily="2" charset="2"/>
              <a:buChar char="§"/>
            </a:pPr>
            <a:r>
              <a:rPr lang="sq-AL" altLang="en-US" sz="1400"/>
              <a:t>Përfshirja e ekspertëve të tranzicionit dhe shoqërisë civile relevante, popullatat dhe partnerët kryesorë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797425" y="1857375"/>
            <a:ext cx="2097088" cy="2892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eaLnBrk="1" hangingPunct="1">
              <a:buFont typeface="Wingdings" pitchFamily="2" charset="2"/>
              <a:buChar char="§"/>
            </a:pPr>
            <a:r>
              <a:rPr lang="sq-AL" altLang="en-US" sz="1400"/>
              <a:t>Përshtatur me objektivin e GF në këtë kontekst</a:t>
            </a:r>
          </a:p>
          <a:p>
            <a:pPr marL="285750" indent="-285750" eaLnBrk="1" hangingPunct="1">
              <a:buFont typeface="Wingdings" pitchFamily="2" charset="2"/>
              <a:buChar char="§"/>
            </a:pPr>
            <a:r>
              <a:rPr lang="sq-AL" altLang="en-US" sz="1400"/>
              <a:t>Diskutimi pritet me anëtarë të CCM dhe jo-CCM</a:t>
            </a:r>
          </a:p>
          <a:p>
            <a:pPr marL="285750" indent="-285750" eaLnBrk="1" hangingPunct="1">
              <a:buFont typeface="Wingdings" pitchFamily="2" charset="2"/>
              <a:buChar char="§"/>
            </a:pPr>
            <a:r>
              <a:rPr lang="sq-AL" altLang="en-US" sz="1400"/>
              <a:t>Përfshirja e ekspertëve të COE dhe shoqërisë civile relevante, popullatave kryesore dhe partnerëve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946900" y="2073275"/>
            <a:ext cx="1925638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altLang="en-US" sz="1400"/>
          </a:p>
          <a:p>
            <a:pPr eaLnBrk="1" hangingPunct="1"/>
            <a:endParaRPr lang="en-US" altLang="en-US" sz="1400"/>
          </a:p>
        </p:txBody>
      </p:sp>
      <p:sp>
        <p:nvSpPr>
          <p:cNvPr id="36" name="Isosceles Triangle 35"/>
          <p:cNvSpPr/>
          <p:nvPr/>
        </p:nvSpPr>
        <p:spPr>
          <a:xfrm rot="10800000">
            <a:off x="4070350" y="1539875"/>
            <a:ext cx="1281113" cy="190500"/>
          </a:xfrm>
          <a:prstGeom prst="triangle">
            <a:avLst/>
          </a:prstGeom>
          <a:solidFill>
            <a:srgbClr val="FFC000"/>
          </a:solidFill>
          <a:ln>
            <a:solidFill>
              <a:srgbClr val="003F7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8" name="Isosceles Triangle 37"/>
          <p:cNvSpPr/>
          <p:nvPr/>
        </p:nvSpPr>
        <p:spPr>
          <a:xfrm rot="10800000">
            <a:off x="7620000" y="1539875"/>
            <a:ext cx="654050" cy="190500"/>
          </a:xfrm>
          <a:prstGeom prst="triangle">
            <a:avLst/>
          </a:prstGeom>
          <a:solidFill>
            <a:srgbClr val="FFC000"/>
          </a:solidFill>
          <a:ln>
            <a:solidFill>
              <a:srgbClr val="003F7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2497138" y="1228725"/>
            <a:ext cx="4397375" cy="30638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q-AL" sz="1400" b="1" dirty="0">
                <a:solidFill>
                  <a:schemeClr val="bg1"/>
                </a:solidFill>
                <a:latin typeface="+mn-lt"/>
                <a:cs typeface="+mn-cs"/>
              </a:rPr>
              <a:t>Aplikim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 i KOPSITUR**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946900" y="1231900"/>
            <a:ext cx="1925638" cy="3079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err="1">
                <a:solidFill>
                  <a:schemeClr val="bg1"/>
                </a:solidFill>
                <a:latin typeface="+mn-lt"/>
                <a:cs typeface="+mn-cs"/>
              </a:rPr>
              <a:t>Aplikim</a:t>
            </a:r>
            <a:r>
              <a:rPr lang="en-US" sz="1400" b="1" dirty="0">
                <a:solidFill>
                  <a:schemeClr val="bg1"/>
                </a:solidFill>
                <a:latin typeface="+mn-lt"/>
                <a:cs typeface="+mn-cs"/>
              </a:rPr>
              <a:t> i </a:t>
            </a:r>
            <a:r>
              <a:rPr lang="en-US" sz="1400" b="1" dirty="0" err="1">
                <a:solidFill>
                  <a:schemeClr val="bg1"/>
                </a:solidFill>
                <a:latin typeface="+mn-lt"/>
                <a:cs typeface="+mn-cs"/>
              </a:rPr>
              <a:t>plote</a:t>
            </a:r>
            <a:endParaRPr lang="en-US" sz="14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131763" y="4543425"/>
            <a:ext cx="8902700" cy="600075"/>
          </a:xfrm>
          <a:prstGeom prst="rightArrow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109538" y="4749800"/>
            <a:ext cx="9144001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q-AL" altLang="en-US" sz="1600" b="1"/>
              <a:t>Vazhdimësi; përfshirja e komunitetit, popullatave kyçe dhe vulnerabël gjatë ciklit të granteve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5" grpId="0" animBg="1"/>
      <p:bldP spid="29" grpId="0" animBg="1"/>
      <p:bldP spid="30" grpId="0" animBg="1"/>
      <p:bldP spid="31" grpId="0" animBg="1"/>
      <p:bldP spid="24" grpId="0"/>
      <p:bldP spid="26" grpId="0" animBg="1"/>
      <p:bldP spid="34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2" grpId="0" animBg="1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GF Dark Blue">
      <a:dk1>
        <a:sysClr val="windowText" lastClr="000000"/>
      </a:dk1>
      <a:lt1>
        <a:sysClr val="window" lastClr="FFFFFF"/>
      </a:lt1>
      <a:dk2>
        <a:srgbClr val="003F72"/>
      </a:dk2>
      <a:lt2>
        <a:srgbClr val="CCD9E3"/>
      </a:lt2>
      <a:accent1>
        <a:srgbClr val="99B2C7"/>
      </a:accent1>
      <a:accent2>
        <a:srgbClr val="668CAA"/>
      </a:accent2>
      <a:accent3>
        <a:srgbClr val="33658E"/>
      </a:accent3>
      <a:accent4>
        <a:srgbClr val="69BE28"/>
      </a:accent4>
      <a:accent5>
        <a:srgbClr val="9A996E"/>
      </a:accent5>
      <a:accent6>
        <a:srgbClr val="C6AC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resentation5" id="{3358041E-A014-400E-853B-F439B6731313}" vid="{544FD414-C1A3-4D7F-807E-D7538BA68084}"/>
    </a:ext>
  </a:extLst>
</a:theme>
</file>

<file path=ppt/theme/theme2.xml><?xml version="1.0" encoding="utf-8"?>
<a:theme xmlns:a="http://schemas.openxmlformats.org/drawingml/2006/main" name="1_Office Theme">
  <a:themeElements>
    <a:clrScheme name="Access to Funding Palette">
      <a:dk1>
        <a:srgbClr val="000000"/>
      </a:dk1>
      <a:lt1>
        <a:srgbClr val="FFFFFF"/>
      </a:lt1>
      <a:dk2>
        <a:srgbClr val="80A0B8"/>
      </a:dk2>
      <a:lt2>
        <a:srgbClr val="C8C8C8"/>
      </a:lt2>
      <a:accent1>
        <a:srgbClr val="003F72"/>
      </a:accent1>
      <a:accent2>
        <a:srgbClr val="E3D483"/>
      </a:accent2>
      <a:accent3>
        <a:srgbClr val="FF7F45"/>
      </a:accent3>
      <a:accent4>
        <a:srgbClr val="69BE28"/>
      </a:accent4>
      <a:accent5>
        <a:srgbClr val="91628F"/>
      </a:accent5>
      <a:accent6>
        <a:srgbClr val="00B0CA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12334Draft funding model master presentation.potx" id="{D3DA4FF9-C686-467E-BF93-7D8FD0AEA715}" vid="{8503A80E-07CD-4CBE-AFAF-D032E3C3E913}"/>
    </a:ext>
  </a:extLst>
</a:theme>
</file>

<file path=ppt/theme/theme3.xml><?xml version="1.0" encoding="utf-8"?>
<a:theme xmlns:a="http://schemas.openxmlformats.org/drawingml/2006/main" name="2_Office Theme">
  <a:themeElements>
    <a:clrScheme name="Access to Funding Palette">
      <a:dk1>
        <a:srgbClr val="000000"/>
      </a:dk1>
      <a:lt1>
        <a:srgbClr val="FFFFFF"/>
      </a:lt1>
      <a:dk2>
        <a:srgbClr val="80A0B8"/>
      </a:dk2>
      <a:lt2>
        <a:srgbClr val="C8C8C8"/>
      </a:lt2>
      <a:accent1>
        <a:srgbClr val="003F72"/>
      </a:accent1>
      <a:accent2>
        <a:srgbClr val="E3D483"/>
      </a:accent2>
      <a:accent3>
        <a:srgbClr val="FF7F45"/>
      </a:accent3>
      <a:accent4>
        <a:srgbClr val="69BE28"/>
      </a:accent4>
      <a:accent5>
        <a:srgbClr val="91628F"/>
      </a:accent5>
      <a:accent6>
        <a:srgbClr val="00B0CA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12334Draft funding model master presentation.potx" id="{D3DA4FF9-C686-467E-BF93-7D8FD0AEA715}" vid="{8503A80E-07CD-4CBE-AFAF-D032E3C3E913}"/>
    </a:ext>
  </a:extLst>
</a:theme>
</file>

<file path=ppt/theme/theme4.xml><?xml version="1.0" encoding="utf-8"?>
<a:theme xmlns:a="http://schemas.openxmlformats.org/drawingml/2006/main" name="3_Office Theme">
  <a:themeElements>
    <a:clrScheme name="GF Dark Blue">
      <a:dk1>
        <a:sysClr val="windowText" lastClr="000000"/>
      </a:dk1>
      <a:lt1>
        <a:sysClr val="window" lastClr="FFFFFF"/>
      </a:lt1>
      <a:dk2>
        <a:srgbClr val="003F72"/>
      </a:dk2>
      <a:lt2>
        <a:srgbClr val="CCD9E3"/>
      </a:lt2>
      <a:accent1>
        <a:srgbClr val="99B2C7"/>
      </a:accent1>
      <a:accent2>
        <a:srgbClr val="668CAA"/>
      </a:accent2>
      <a:accent3>
        <a:srgbClr val="33658E"/>
      </a:accent3>
      <a:accent4>
        <a:srgbClr val="69BE28"/>
      </a:accent4>
      <a:accent5>
        <a:srgbClr val="9A996E"/>
      </a:accent5>
      <a:accent6>
        <a:srgbClr val="C6AC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resentation5" id="{3358041E-A014-400E-853B-F439B6731313}" vid="{544FD414-C1A3-4D7F-807E-D7538BA68084}"/>
    </a:ext>
  </a:extLst>
</a:theme>
</file>

<file path=ppt/theme/theme5.xml><?xml version="1.0" encoding="utf-8"?>
<a:theme xmlns:a="http://schemas.openxmlformats.org/drawingml/2006/main" name="5_Office Theme">
  <a:themeElements>
    <a:clrScheme name="GF Dark Blue">
      <a:dk1>
        <a:sysClr val="windowText" lastClr="000000"/>
      </a:dk1>
      <a:lt1>
        <a:sysClr val="window" lastClr="FFFFFF"/>
      </a:lt1>
      <a:dk2>
        <a:srgbClr val="003F72"/>
      </a:dk2>
      <a:lt2>
        <a:srgbClr val="CCD9E3"/>
      </a:lt2>
      <a:accent1>
        <a:srgbClr val="99B2C7"/>
      </a:accent1>
      <a:accent2>
        <a:srgbClr val="668CAA"/>
      </a:accent2>
      <a:accent3>
        <a:srgbClr val="33658E"/>
      </a:accent3>
      <a:accent4>
        <a:srgbClr val="69BE28"/>
      </a:accent4>
      <a:accent5>
        <a:srgbClr val="9A996E"/>
      </a:accent5>
      <a:accent6>
        <a:srgbClr val="C6AC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resentation5" id="{3358041E-A014-400E-853B-F439B6731313}" vid="{544FD414-C1A3-4D7F-807E-D7538BA68084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orking Document" ma:contentTypeID="0x01010014768F94803F42BEA62C5B7969543DC70065E2E6E883D41E49A776495905EBD679" ma:contentTypeVersion="113" ma:contentTypeDescription="A work in progress document. &#10;Retention period upon archiving: 0 years." ma:contentTypeScope="" ma:versionID="f23efb8294b55ae3e44f5b19c31d6e7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856d41aad8840123579e3a8cad0829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2F177B-9208-4795-B20A-102BE9A21F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D92627F-955B-4693-8F96-29566B8004D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99CBEA0-6724-4B52-B19B-EA5981164B3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BFF05A4-44AC-45DC-A8B3-CC9FCBA0013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Presentation_Darkblue_en</Template>
  <TotalTime>7949</TotalTime>
  <Words>1847</Words>
  <Application>Microsoft Office PowerPoint</Application>
  <PresentationFormat>On-screen Show (16:9)</PresentationFormat>
  <Paragraphs>192</Paragraphs>
  <Slides>16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Lucida Grande</vt:lpstr>
      <vt:lpstr>Calibri</vt:lpstr>
      <vt:lpstr>SimHei</vt:lpstr>
      <vt:lpstr>Wingdings</vt:lpstr>
      <vt:lpstr>Office Theme</vt:lpstr>
      <vt:lpstr>1_Office Theme</vt:lpstr>
      <vt:lpstr>2_Office Theme</vt:lpstr>
      <vt:lpstr>3_Office Theme</vt:lpstr>
      <vt:lpstr>5_Office Theme</vt:lpstr>
      <vt:lpstr>think-cell Slide</vt:lpstr>
      <vt:lpstr>Slide 0</vt:lpstr>
      <vt:lpstr>Përmbajtja</vt:lpstr>
      <vt:lpstr>Parimet mbizotëruese: Dialogu i vendit</vt:lpstr>
      <vt:lpstr>Kush luan rol në dialogun e vendit?</vt:lpstr>
      <vt:lpstr>Kërkesat e përshtatshmërisë së MKV-s</vt:lpstr>
      <vt:lpstr>Mjetet e vlerësimit vjetor të performancës: Vlerësimi i përshtatshmërisë dhe performancës(EPA)</vt:lpstr>
      <vt:lpstr>Diferencimi i Vlerësimit të Pranueshmërisë dhe Performancës</vt:lpstr>
      <vt:lpstr>Kërkesat e përshtatshmërisë së MKV-së 1 &amp; 2 që vlerësohen në kohën e dorëzimit të kërkesës për financim</vt:lpstr>
      <vt:lpstr>Slide 8</vt:lpstr>
      <vt:lpstr>Shembuj të pyetjeve për përfaqësuesit e MKV për t'u përdorur kur arrijnë tek zonat e tyre zgjedhore për dialogun e vazhdimit të programit</vt:lpstr>
      <vt:lpstr>Kriteret e përshtatshmërisë së MKV 1: Ekzaminimi i diferencuar</vt:lpstr>
      <vt:lpstr>Kriteret e përshtatshmërisë së CCM 2: Ekzaminimi i diferencuar</vt:lpstr>
      <vt:lpstr>Përmbledhje: Shqyrtimi i diferencuar i kërkesave të përshtatshmërisë MKV 1 dhe 2</vt:lpstr>
      <vt:lpstr>Mesazhet kryesore</vt:lpstr>
      <vt:lpstr>Politikat e Qëndrueshmërisë, Tranzicionit dhe Bashkëfinancimit </vt:lpstr>
      <vt:lpstr> Kërkesa e përshtatshmërisë 1 - Procesi i zhvillimit të kërkesës për financim transparent dhe gjithëpërfshirës.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Rene-Frederic Plain</dc:creator>
  <cp:lastModifiedBy>Administrator</cp:lastModifiedBy>
  <cp:revision>190</cp:revision>
  <cp:lastPrinted>2016-10-31T16:57:14Z</cp:lastPrinted>
  <dcterms:created xsi:type="dcterms:W3CDTF">2016-01-25T15:56:43Z</dcterms:created>
  <dcterms:modified xsi:type="dcterms:W3CDTF">2023-10-10T13:58:24Z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0x01010014768F94803F42BEA62C5B7969543DC70065E2E6E883D41E49A776495905EBD679</vt:lpwstr>
  </property>
  <property fmtid="{D5CDD505-2E9C-101B-9397-08002B2CF9AE}" pid="3" name="_dlc_DocId">
    <vt:lpwstr>3NAZ7T4E3CZ3-1392380233-228</vt:lpwstr>
  </property>
  <property fmtid="{D5CDD505-2E9C-101B-9397-08002B2CF9AE}" pid="4" name="_dlc_DocIdUrl">
    <vt:lpwstr>https://tgf.sharepoint.com/sites/TSA2F1/ASTM/_layouts/15/DocIdRedir.aspx?ID=3NAZ7T4E3CZ3-1392380233-228, 3NAZ7T4E3CZ3-1392380233-228</vt:lpwstr>
  </property>
  <property fmtid="{D5CDD505-2E9C-101B-9397-08002B2CF9AE}" pid="5" name="_dlc_DocIdItemGuid">
    <vt:lpwstr>36e0b66c-686a-40fe-9919-fff98137b51a</vt:lpwstr>
  </property>
</Properties>
</file>