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56" r:id="rId3"/>
    <p:sldId id="279" r:id="rId4"/>
    <p:sldId id="285" r:id="rId5"/>
    <p:sldId id="283" r:id="rId6"/>
    <p:sldId id="282" r:id="rId7"/>
    <p:sldId id="284" r:id="rId8"/>
    <p:sldId id="277"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67" r:id="rId22"/>
    <p:sldId id="268" r:id="rId23"/>
    <p:sldId id="269" r:id="rId24"/>
    <p:sldId id="270"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0" autoAdjust="0"/>
    <p:restoredTop sz="94660"/>
  </p:normalViewPr>
  <p:slideViewPr>
    <p:cSldViewPr snapToGrid="0">
      <p:cViewPr varScale="1">
        <p:scale>
          <a:sx n="90" d="100"/>
          <a:sy n="90" d="100"/>
        </p:scale>
        <p:origin x="48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1814843-1458-4131-B5F0-56D52767D639}"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40BF-E380-4926-B68A-05D6DF7540F5}" type="slidenum">
              <a:rPr lang="en-US" smtClean="0"/>
              <a:t>‹#›</a:t>
            </a:fld>
            <a:endParaRPr lang="en-US"/>
          </a:p>
        </p:txBody>
      </p:sp>
    </p:spTree>
    <p:extLst>
      <p:ext uri="{BB962C8B-B14F-4D97-AF65-F5344CB8AC3E}">
        <p14:creationId xmlns:p14="http://schemas.microsoft.com/office/powerpoint/2010/main" val="1163709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814843-1458-4131-B5F0-56D52767D639}"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40BF-E380-4926-B68A-05D6DF7540F5}" type="slidenum">
              <a:rPr lang="en-US" smtClean="0"/>
              <a:t>‹#›</a:t>
            </a:fld>
            <a:endParaRPr lang="en-US"/>
          </a:p>
        </p:txBody>
      </p:sp>
    </p:spTree>
    <p:extLst>
      <p:ext uri="{BB962C8B-B14F-4D97-AF65-F5344CB8AC3E}">
        <p14:creationId xmlns:p14="http://schemas.microsoft.com/office/powerpoint/2010/main" val="91334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814843-1458-4131-B5F0-56D52767D639}"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40BF-E380-4926-B68A-05D6DF7540F5}" type="slidenum">
              <a:rPr lang="en-US" smtClean="0"/>
              <a:t>‹#›</a:t>
            </a:fld>
            <a:endParaRPr lang="en-US"/>
          </a:p>
        </p:txBody>
      </p:sp>
    </p:spTree>
    <p:extLst>
      <p:ext uri="{BB962C8B-B14F-4D97-AF65-F5344CB8AC3E}">
        <p14:creationId xmlns:p14="http://schemas.microsoft.com/office/powerpoint/2010/main" val="2737867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814843-1458-4131-B5F0-56D52767D639}"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40BF-E380-4926-B68A-05D6DF7540F5}" type="slidenum">
              <a:rPr lang="en-US" smtClean="0"/>
              <a:t>‹#›</a:t>
            </a:fld>
            <a:endParaRPr lang="en-US"/>
          </a:p>
        </p:txBody>
      </p:sp>
    </p:spTree>
    <p:extLst>
      <p:ext uri="{BB962C8B-B14F-4D97-AF65-F5344CB8AC3E}">
        <p14:creationId xmlns:p14="http://schemas.microsoft.com/office/powerpoint/2010/main" val="187899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814843-1458-4131-B5F0-56D52767D639}"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540BF-E380-4926-B68A-05D6DF7540F5}" type="slidenum">
              <a:rPr lang="en-US" smtClean="0"/>
              <a:t>‹#›</a:t>
            </a:fld>
            <a:endParaRPr lang="en-US"/>
          </a:p>
        </p:txBody>
      </p:sp>
    </p:spTree>
    <p:extLst>
      <p:ext uri="{BB962C8B-B14F-4D97-AF65-F5344CB8AC3E}">
        <p14:creationId xmlns:p14="http://schemas.microsoft.com/office/powerpoint/2010/main" val="346500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814843-1458-4131-B5F0-56D52767D639}"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540BF-E380-4926-B68A-05D6DF7540F5}" type="slidenum">
              <a:rPr lang="en-US" smtClean="0"/>
              <a:t>‹#›</a:t>
            </a:fld>
            <a:endParaRPr lang="en-US"/>
          </a:p>
        </p:txBody>
      </p:sp>
    </p:spTree>
    <p:extLst>
      <p:ext uri="{BB962C8B-B14F-4D97-AF65-F5344CB8AC3E}">
        <p14:creationId xmlns:p14="http://schemas.microsoft.com/office/powerpoint/2010/main" val="23166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814843-1458-4131-B5F0-56D52767D639}" type="datetimeFigureOut">
              <a:rPr lang="en-US" smtClean="0"/>
              <a:t>9/30/2023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1540BF-E380-4926-B68A-05D6DF7540F5}" type="slidenum">
              <a:rPr lang="en-US" smtClean="0"/>
              <a:t>‹#›</a:t>
            </a:fld>
            <a:endParaRPr lang="en-US"/>
          </a:p>
        </p:txBody>
      </p:sp>
    </p:spTree>
    <p:extLst>
      <p:ext uri="{BB962C8B-B14F-4D97-AF65-F5344CB8AC3E}">
        <p14:creationId xmlns:p14="http://schemas.microsoft.com/office/powerpoint/2010/main" val="383751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814843-1458-4131-B5F0-56D52767D639}" type="datetimeFigureOut">
              <a:rPr lang="en-US" smtClean="0"/>
              <a:t>9/30/2023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1540BF-E380-4926-B68A-05D6DF7540F5}" type="slidenum">
              <a:rPr lang="en-US" smtClean="0"/>
              <a:t>‹#›</a:t>
            </a:fld>
            <a:endParaRPr lang="en-US"/>
          </a:p>
        </p:txBody>
      </p:sp>
    </p:spTree>
    <p:extLst>
      <p:ext uri="{BB962C8B-B14F-4D97-AF65-F5344CB8AC3E}">
        <p14:creationId xmlns:p14="http://schemas.microsoft.com/office/powerpoint/2010/main" val="97102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14843-1458-4131-B5F0-56D52767D639}" type="datetimeFigureOut">
              <a:rPr lang="en-US" smtClean="0"/>
              <a:t>9/30/2023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1540BF-E380-4926-B68A-05D6DF7540F5}" type="slidenum">
              <a:rPr lang="en-US" smtClean="0"/>
              <a:t>‹#›</a:t>
            </a:fld>
            <a:endParaRPr lang="en-US"/>
          </a:p>
        </p:txBody>
      </p:sp>
    </p:spTree>
    <p:extLst>
      <p:ext uri="{BB962C8B-B14F-4D97-AF65-F5344CB8AC3E}">
        <p14:creationId xmlns:p14="http://schemas.microsoft.com/office/powerpoint/2010/main" val="424917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814843-1458-4131-B5F0-56D52767D639}"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540BF-E380-4926-B68A-05D6DF7540F5}" type="slidenum">
              <a:rPr lang="en-US" smtClean="0"/>
              <a:t>‹#›</a:t>
            </a:fld>
            <a:endParaRPr lang="en-US"/>
          </a:p>
        </p:txBody>
      </p:sp>
    </p:spTree>
    <p:extLst>
      <p:ext uri="{BB962C8B-B14F-4D97-AF65-F5344CB8AC3E}">
        <p14:creationId xmlns:p14="http://schemas.microsoft.com/office/powerpoint/2010/main" val="3460983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814843-1458-4131-B5F0-56D52767D639}"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540BF-E380-4926-B68A-05D6DF7540F5}" type="slidenum">
              <a:rPr lang="en-US" smtClean="0"/>
              <a:t>‹#›</a:t>
            </a:fld>
            <a:endParaRPr lang="en-US"/>
          </a:p>
        </p:txBody>
      </p:sp>
    </p:spTree>
    <p:extLst>
      <p:ext uri="{BB962C8B-B14F-4D97-AF65-F5344CB8AC3E}">
        <p14:creationId xmlns:p14="http://schemas.microsoft.com/office/powerpoint/2010/main" val="228437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14843-1458-4131-B5F0-56D52767D639}" type="datetimeFigureOut">
              <a:rPr lang="en-US" smtClean="0"/>
              <a:t>9/30/2023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540BF-E380-4926-B68A-05D6DF7540F5}" type="slidenum">
              <a:rPr lang="en-US" smtClean="0"/>
              <a:t>‹#›</a:t>
            </a:fld>
            <a:endParaRPr lang="en-US"/>
          </a:p>
        </p:txBody>
      </p:sp>
    </p:spTree>
    <p:extLst>
      <p:ext uri="{BB962C8B-B14F-4D97-AF65-F5344CB8AC3E}">
        <p14:creationId xmlns:p14="http://schemas.microsoft.com/office/powerpoint/2010/main" val="1275887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Country Coordinating Mechanism Positioning </a:t>
            </a:r>
          </a:p>
        </p:txBody>
      </p:sp>
      <p:sp>
        <p:nvSpPr>
          <p:cNvPr id="3" name="Subtitle 2"/>
          <p:cNvSpPr>
            <a:spLocks noGrp="1"/>
          </p:cNvSpPr>
          <p:nvPr>
            <p:ph type="subTitle" idx="1"/>
          </p:nvPr>
        </p:nvSpPr>
        <p:spPr/>
        <p:txBody>
          <a:bodyPr>
            <a:normAutofit/>
          </a:bodyPr>
          <a:lstStyle/>
          <a:p>
            <a:r>
              <a:rPr lang="en-US" sz="4800" dirty="0"/>
              <a:t>ALBANIA</a:t>
            </a:r>
          </a:p>
        </p:txBody>
      </p:sp>
    </p:spTree>
    <p:extLst>
      <p:ext uri="{BB962C8B-B14F-4D97-AF65-F5344CB8AC3E}">
        <p14:creationId xmlns:p14="http://schemas.microsoft.com/office/powerpoint/2010/main" val="299738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Institute of Public Health </a:t>
            </a:r>
            <a:br>
              <a:rPr lang="en-US" dirty="0"/>
            </a:br>
            <a:endParaRPr lang="en-US" dirty="0"/>
          </a:p>
        </p:txBody>
      </p:sp>
      <p:sp>
        <p:nvSpPr>
          <p:cNvPr id="3" name="Content Placeholder 2"/>
          <p:cNvSpPr>
            <a:spLocks noGrp="1"/>
          </p:cNvSpPr>
          <p:nvPr>
            <p:ph idx="1"/>
          </p:nvPr>
        </p:nvSpPr>
        <p:spPr/>
        <p:txBody>
          <a:bodyPr/>
          <a:lstStyle/>
          <a:p>
            <a:pPr lvl="0"/>
            <a:r>
              <a:rPr lang="en-US" dirty="0"/>
              <a:t>The role of the TB Program in TB control, challenges, barriers and gaps</a:t>
            </a:r>
          </a:p>
          <a:p>
            <a:pPr lvl="0"/>
            <a:r>
              <a:rPr lang="en-US" dirty="0"/>
              <a:t>The role of the HIV Program in HIV control, challenges, barriers and gaps</a:t>
            </a:r>
          </a:p>
          <a:p>
            <a:pPr lvl="0"/>
            <a:r>
              <a:rPr lang="en-US" dirty="0"/>
              <a:t>TB/HIV co-infection management, identified problems</a:t>
            </a:r>
          </a:p>
          <a:p>
            <a:pPr lvl="0"/>
            <a:r>
              <a:rPr lang="en-US" dirty="0"/>
              <a:t>Monitoring and evaluation process, findings and recommendation  </a:t>
            </a:r>
          </a:p>
          <a:p>
            <a:pPr lvl="0"/>
            <a:r>
              <a:rPr lang="en-US" dirty="0"/>
              <a:t>The role of PIH in the transition process, including all the components that the global fund has     invested in the field of TB and HIV</a:t>
            </a:r>
          </a:p>
          <a:p>
            <a:endParaRPr lang="en-US" dirty="0"/>
          </a:p>
        </p:txBody>
      </p:sp>
    </p:spTree>
    <p:extLst>
      <p:ext uri="{BB962C8B-B14F-4D97-AF65-F5344CB8AC3E}">
        <p14:creationId xmlns:p14="http://schemas.microsoft.com/office/powerpoint/2010/main" val="353722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Department of Pediatric QSUT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Management of children with TB, challenges, barriers and gaps during the COvid-19 pandemic</a:t>
            </a:r>
          </a:p>
          <a:p>
            <a:pPr lvl="0"/>
            <a:r>
              <a:rPr lang="en-US" dirty="0"/>
              <a:t>New pediatric first- and second-line TB doses</a:t>
            </a:r>
          </a:p>
          <a:p>
            <a:pPr lvl="0"/>
            <a:r>
              <a:rPr lang="en-US" dirty="0"/>
              <a:t>Prevention and contact tracing for member family and other  contact</a:t>
            </a:r>
          </a:p>
          <a:p>
            <a:pPr lvl="0"/>
            <a:r>
              <a:rPr lang="en-US" dirty="0"/>
              <a:t>Update new guidelines for TB pediatrician, support by WHO.</a:t>
            </a:r>
          </a:p>
          <a:p>
            <a:pPr lvl="0"/>
            <a:r>
              <a:rPr lang="en-US" dirty="0"/>
              <a:t>Strength collaboration with other pediatricians in districts</a:t>
            </a:r>
          </a:p>
          <a:p>
            <a:pPr lvl="0"/>
            <a:r>
              <a:rPr lang="en-US" dirty="0"/>
              <a:t>Requests every year for the procurement of TB drugs should come from the respective specialists based on the guidelines of TB children</a:t>
            </a:r>
          </a:p>
          <a:p>
            <a:pPr lvl="0"/>
            <a:r>
              <a:rPr lang="en-US" dirty="0"/>
              <a:t>Assistance in TB drug quantification and forecasting </a:t>
            </a:r>
          </a:p>
          <a:p>
            <a:pPr lvl="0"/>
            <a:r>
              <a:rPr lang="en-US" dirty="0"/>
              <a:t>Responsible for the management and distribution of TB medicines to TB children patients.</a:t>
            </a:r>
          </a:p>
          <a:p>
            <a:endParaRPr lang="en-US" dirty="0"/>
          </a:p>
        </p:txBody>
      </p:sp>
    </p:spTree>
    <p:extLst>
      <p:ext uri="{BB962C8B-B14F-4D97-AF65-F5344CB8AC3E}">
        <p14:creationId xmlns:p14="http://schemas.microsoft.com/office/powerpoint/2010/main" val="446078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Compulsory health insurance</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The Compulsory Health Insurance Fund (CHIF) pays for the services provided by all facilities, including the UHSN and the University Hospital Centre “Mother Teresa” (UHCMT), the regional hospitals and the PHC providers; the pulmonology dispensaries are under the administration of the regional hospitals. </a:t>
            </a:r>
          </a:p>
          <a:p>
            <a:pPr lvl="0"/>
            <a:r>
              <a:rPr lang="en-US" dirty="0"/>
              <a:t>Financing health care services through compulsory and voluntary insurance payments and based on principles of universal access, solidarity, efficiency and quality, free choice of doctor, partnership</a:t>
            </a:r>
          </a:p>
          <a:p>
            <a:pPr lvl="0"/>
            <a:r>
              <a:rPr lang="en-US" dirty="0"/>
              <a:t>Undertakes annual contracts with public and private healthcare providers for the delivery of healthcare packages.</a:t>
            </a:r>
          </a:p>
          <a:p>
            <a:pPr lvl="0"/>
            <a:r>
              <a:rPr lang="en-US" dirty="0"/>
              <a:t>Pays the visits, examinations and medical treatments by public and private providers of primary (except community </a:t>
            </a:r>
            <a:r>
              <a:rPr lang="en-US" dirty="0" err="1"/>
              <a:t>centres</a:t>
            </a:r>
            <a:r>
              <a:rPr lang="en-US" dirty="0"/>
              <a:t>), secondary and tertiary care.</a:t>
            </a:r>
          </a:p>
          <a:p>
            <a:r>
              <a:rPr lang="en-US" dirty="0"/>
              <a:t>Pays the medicines (list of reimbursable), products and medical treatments prescribed by a contracted healthcare provider</a:t>
            </a:r>
          </a:p>
        </p:txBody>
      </p:sp>
    </p:spTree>
    <p:extLst>
      <p:ext uri="{BB962C8B-B14F-4D97-AF65-F5344CB8AC3E}">
        <p14:creationId xmlns:p14="http://schemas.microsoft.com/office/powerpoint/2010/main" val="1642453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Operator of center Health</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For the approval of the internal regulation for the way of organization, the approval of the internal regulation for the way of organization and operation of the operator of health care services".</a:t>
            </a:r>
          </a:p>
          <a:p>
            <a:pPr lvl="0"/>
            <a:r>
              <a:rPr lang="en-US" dirty="0"/>
              <a:t>Dissemination of information about TB guidelines for the inclusion of TB in primary health care.</a:t>
            </a:r>
          </a:p>
          <a:p>
            <a:pPr lvl="0"/>
            <a:r>
              <a:rPr lang="en-US" dirty="0"/>
              <a:t>Monitoring the quality of services throughout the country for TB and HIV diseases</a:t>
            </a:r>
          </a:p>
          <a:p>
            <a:pPr lvl="0"/>
            <a:r>
              <a:rPr lang="en-US" dirty="0"/>
              <a:t>Monitoring for the implementation of the TB guidelines in the primary health service personnel.</a:t>
            </a:r>
          </a:p>
          <a:p>
            <a:pPr lvl="0"/>
            <a:r>
              <a:rPr lang="en-US" dirty="0"/>
              <a:t>Difficulties and barriers encountered during the COvid-19 pandemic</a:t>
            </a:r>
          </a:p>
          <a:p>
            <a:pPr lvl="0"/>
            <a:r>
              <a:rPr lang="en-US" dirty="0"/>
              <a:t>Budget management of centers in primary health care and how focused they are on determining the budget for TB and HIV services.</a:t>
            </a:r>
          </a:p>
          <a:p>
            <a:endParaRPr lang="en-US" dirty="0"/>
          </a:p>
        </p:txBody>
      </p:sp>
    </p:spTree>
    <p:extLst>
      <p:ext uri="{BB962C8B-B14F-4D97-AF65-F5344CB8AC3E}">
        <p14:creationId xmlns:p14="http://schemas.microsoft.com/office/powerpoint/2010/main" val="3447923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General directorate of prisons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TB control in prisons, problems and challenges</a:t>
            </a:r>
          </a:p>
          <a:p>
            <a:pPr lvl="0"/>
            <a:r>
              <a:rPr lang="en-US" dirty="0"/>
              <a:t>Cooperation with the prison hospital for the hospitalization and treatment of TB patients who are incarcerated and their follow-up when they leave the prison if they are being treated for TB.</a:t>
            </a:r>
          </a:p>
          <a:p>
            <a:pPr lvl="0"/>
            <a:r>
              <a:rPr lang="en-US" dirty="0"/>
              <a:t>Cooperation with the TB Reference Laboratory for performing TB examinations</a:t>
            </a:r>
          </a:p>
          <a:p>
            <a:pPr lvl="0"/>
            <a:r>
              <a:rPr lang="en-US" dirty="0"/>
              <a:t>Cooperation with the NATIONAL TB and HIV Program for support regarding the control of TB and HIV in prisons, since during the pandemic it was not at the right level due to the problems created by COvid-19.</a:t>
            </a:r>
          </a:p>
          <a:p>
            <a:pPr lvl="0"/>
            <a:r>
              <a:rPr lang="en-US" dirty="0"/>
              <a:t>Discussion on the focus on the budget allocated for the control of TB and HIV in prisons</a:t>
            </a:r>
          </a:p>
          <a:p>
            <a:pPr lvl="0"/>
            <a:r>
              <a:rPr lang="en-US" dirty="0"/>
              <a:t>The system of reporting TB and HIV cases in the respective programs.</a:t>
            </a:r>
          </a:p>
          <a:p>
            <a:endParaRPr lang="en-US" dirty="0"/>
          </a:p>
        </p:txBody>
      </p:sp>
    </p:spTree>
    <p:extLst>
      <p:ext uri="{BB962C8B-B14F-4D97-AF65-F5344CB8AC3E}">
        <p14:creationId xmlns:p14="http://schemas.microsoft.com/office/powerpoint/2010/main" val="1026714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University Maternity Hospital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To focus on increasing the accessibility and quality of neonatal and pediatric primary health care</a:t>
            </a:r>
          </a:p>
          <a:p>
            <a:pPr lvl="0"/>
            <a:r>
              <a:rPr lang="en-US" dirty="0"/>
              <a:t>to create innovative national health policies that address the needs of the healthcare system</a:t>
            </a:r>
          </a:p>
          <a:p>
            <a:pPr lvl="0"/>
            <a:r>
              <a:rPr lang="en-US" dirty="0"/>
              <a:t>Additional funding and resources have also been allocated to the nation’s health sector.</a:t>
            </a:r>
          </a:p>
          <a:p>
            <a:pPr lvl="0"/>
            <a:r>
              <a:rPr lang="en-US" dirty="0"/>
              <a:t>to increase access to essential health care for mothers and children, works to prevent malnutrition and weight-related disorders</a:t>
            </a:r>
          </a:p>
          <a:p>
            <a:pPr lvl="0"/>
            <a:r>
              <a:rPr lang="en-US" dirty="0"/>
              <a:t>to prevent  infectious diseases and reduces infection rates of HIV/AIDS and other sexually transmitted diseases</a:t>
            </a:r>
          </a:p>
          <a:p>
            <a:pPr lvl="0"/>
            <a:r>
              <a:rPr lang="en-US" dirty="0"/>
              <a:t>strength collaboration  with the National TB Program for TB prevention including all elements of TB control</a:t>
            </a:r>
          </a:p>
          <a:p>
            <a:endParaRPr lang="en-US" dirty="0"/>
          </a:p>
        </p:txBody>
      </p:sp>
    </p:spTree>
    <p:extLst>
      <p:ext uri="{BB962C8B-B14F-4D97-AF65-F5344CB8AC3E}">
        <p14:creationId xmlns:p14="http://schemas.microsoft.com/office/powerpoint/2010/main" val="4249284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WHO regional office</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WHO provides technical assistance through the national professional officer, will be responsible for enhancing HIV, HIV-related TB (HIV/TB) and TB services among vulnerable populations</a:t>
            </a:r>
          </a:p>
          <a:p>
            <a:pPr lvl="0"/>
            <a:r>
              <a:rPr lang="en-US" dirty="0"/>
              <a:t>Provide technical assistance for the review of relevant and priority national policies regarding HIV surveillance, testing, treatment and care.</a:t>
            </a:r>
          </a:p>
          <a:p>
            <a:pPr lvl="0"/>
            <a:r>
              <a:rPr lang="en-US" dirty="0"/>
              <a:t>Provide technical assistance for the assessment of basic package of HIV services for key populations, including opioid substitution therapy and other technical areas as needed.</a:t>
            </a:r>
          </a:p>
          <a:p>
            <a:pPr lvl="0"/>
            <a:r>
              <a:rPr lang="en-US" dirty="0"/>
              <a:t>Support the alignment of national practices with WHO recommendations on the management of HIV/TB and HIV/hepatitis, including the collaboration protocol between NAP and NTP.</a:t>
            </a:r>
          </a:p>
          <a:p>
            <a:pPr lvl="0"/>
            <a:r>
              <a:rPr lang="en-US" dirty="0"/>
              <a:t>Support for update guidelines TB and HIV </a:t>
            </a:r>
          </a:p>
          <a:p>
            <a:endParaRPr lang="en-US" dirty="0"/>
          </a:p>
        </p:txBody>
      </p:sp>
    </p:spTree>
    <p:extLst>
      <p:ext uri="{BB962C8B-B14F-4D97-AF65-F5344CB8AC3E}">
        <p14:creationId xmlns:p14="http://schemas.microsoft.com/office/powerpoint/2010/main" val="1290147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Multicipacility</a:t>
            </a:r>
            <a:r>
              <a:rPr lang="en-US" b="1" dirty="0"/>
              <a:t> of Tirana (Department of health care and integrated service)</a:t>
            </a: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endParaRPr lang="en-US" dirty="0"/>
          </a:p>
          <a:p>
            <a:pPr lvl="0"/>
            <a:r>
              <a:rPr lang="en-US" dirty="0"/>
              <a:t>Supported </a:t>
            </a:r>
            <a:r>
              <a:rPr lang="en-US" dirty="0" err="1"/>
              <a:t>MoHSP</a:t>
            </a:r>
            <a:r>
              <a:rPr lang="en-US" dirty="0"/>
              <a:t> develop the new National Action Plan on the Integration of Roma and Egyptians 2021-2025 with a particular focus on integrated social care services.</a:t>
            </a:r>
          </a:p>
          <a:p>
            <a:pPr lvl="0"/>
            <a:r>
              <a:rPr lang="en-US" dirty="0"/>
              <a:t>Social and financial support of patients with TB and HIV</a:t>
            </a:r>
          </a:p>
          <a:p>
            <a:pPr lvl="0"/>
            <a:r>
              <a:rPr lang="en-US" dirty="0"/>
              <a:t>Community awareness in cooperation with the department of health care and integrated service</a:t>
            </a:r>
          </a:p>
          <a:p>
            <a:pPr lvl="0"/>
            <a:r>
              <a:rPr lang="en-US" dirty="0"/>
              <a:t>Establishing a partnership between TB and HIV programs to focus on patient care and support.</a:t>
            </a:r>
          </a:p>
          <a:p>
            <a:pPr lvl="0"/>
            <a:r>
              <a:rPr lang="en-US" dirty="0"/>
              <a:t>Strength collaboration  with NGOs operating in the field of HIV and TB</a:t>
            </a:r>
          </a:p>
          <a:p>
            <a:pPr lvl="0"/>
            <a:r>
              <a:rPr lang="en-US" dirty="0"/>
              <a:t>Encouragement NGO to operate in the field of TB.</a:t>
            </a:r>
          </a:p>
          <a:p>
            <a:pPr lvl="0"/>
            <a:r>
              <a:rPr lang="en-US" dirty="0"/>
              <a:t>Strengthen the participation of communities and people, particularly those affected by the two diseases</a:t>
            </a:r>
          </a:p>
          <a:p>
            <a:pPr lvl="0"/>
            <a:r>
              <a:rPr lang="en-US" dirty="0"/>
              <a:t>Aim to eliminate stigmatization of and discrimination against those infected and affected by the two diseases, especially for women, children and vulnerable groups</a:t>
            </a:r>
          </a:p>
          <a:p>
            <a:endParaRPr lang="en-US" dirty="0"/>
          </a:p>
        </p:txBody>
      </p:sp>
    </p:spTree>
    <p:extLst>
      <p:ext uri="{BB962C8B-B14F-4D97-AF65-F5344CB8AC3E}">
        <p14:creationId xmlns:p14="http://schemas.microsoft.com/office/powerpoint/2010/main" val="2476219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Ministry of health and social protection</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Drafting and implementation of policies and development strategies in the health care sector; regulation of health care services and coordination of the work among all stakeholders, both within and outside the health care system. </a:t>
            </a:r>
          </a:p>
          <a:p>
            <a:pPr lvl="0"/>
            <a:r>
              <a:rPr lang="en-US" dirty="0"/>
              <a:t>Guarantee of the constitutional rights for social protection and inclusion, social care and equal chances. </a:t>
            </a:r>
          </a:p>
          <a:p>
            <a:pPr lvl="0"/>
            <a:r>
              <a:rPr lang="en-US" dirty="0"/>
              <a:t>Planned actions/reforms to increase domestic resources for health;</a:t>
            </a:r>
          </a:p>
          <a:p>
            <a:pPr lvl="0"/>
            <a:r>
              <a:rPr lang="en-US" dirty="0"/>
              <a:t>Planned actions to develop a health financing strategy and/or the implementation of the existing</a:t>
            </a:r>
          </a:p>
          <a:p>
            <a:pPr lvl="0"/>
            <a:r>
              <a:rPr lang="en-US" dirty="0"/>
              <a:t>health financing strategy;</a:t>
            </a:r>
          </a:p>
          <a:p>
            <a:pPr lvl="0"/>
            <a:r>
              <a:rPr lang="en-US" dirty="0"/>
              <a:t>Increasing trends in government health expenditure;</a:t>
            </a:r>
          </a:p>
          <a:p>
            <a:pPr lvl="0"/>
            <a:r>
              <a:rPr lang="en-US" dirty="0"/>
              <a:t>Planned support for implementing financing reforms;</a:t>
            </a:r>
          </a:p>
          <a:p>
            <a:pPr lvl="0"/>
            <a:r>
              <a:rPr lang="en-US" dirty="0"/>
              <a:t>Plans to meet universal health coverage goals and objectives</a:t>
            </a:r>
          </a:p>
          <a:p>
            <a:pPr lvl="0"/>
            <a:r>
              <a:rPr lang="en-US" dirty="0"/>
              <a:t>Analysis of sustainability and/or transition challenges, and development and implementation of</a:t>
            </a:r>
          </a:p>
          <a:p>
            <a:pPr marL="0" indent="0">
              <a:buNone/>
            </a:pPr>
            <a:r>
              <a:rPr lang="en-US" dirty="0"/>
              <a:t>    sustainability and/or transition plans</a:t>
            </a:r>
          </a:p>
        </p:txBody>
      </p:sp>
    </p:spTree>
    <p:extLst>
      <p:ext uri="{BB962C8B-B14F-4D97-AF65-F5344CB8AC3E}">
        <p14:creationId xmlns:p14="http://schemas.microsoft.com/office/powerpoint/2010/main" val="141606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From the meetings with stakeholders at the national level necessary action are:</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Strengthening the capacity of public organizations providing emergency services (education, training, technical equipment, etc.)</a:t>
            </a:r>
          </a:p>
          <a:p>
            <a:pPr lvl="0"/>
            <a:r>
              <a:rPr lang="en-US" dirty="0"/>
              <a:t>Ensuring the sustainability of services at the level of states, donors, local budgets	</a:t>
            </a:r>
          </a:p>
          <a:p>
            <a:pPr lvl="0"/>
            <a:r>
              <a:rPr lang="en-US" dirty="0"/>
              <a:t>Psychosocial support and counseling.</a:t>
            </a:r>
          </a:p>
          <a:p>
            <a:pPr lvl="0"/>
            <a:r>
              <a:rPr lang="en-US" dirty="0"/>
              <a:t>Better informed national sustainability and transition related planning processes</a:t>
            </a:r>
          </a:p>
          <a:p>
            <a:pPr lvl="0"/>
            <a:r>
              <a:rPr lang="en-US" dirty="0"/>
              <a:t>Key population groups more engaged in monitoring of transition related processes</a:t>
            </a:r>
          </a:p>
          <a:p>
            <a:pPr lvl="0"/>
            <a:r>
              <a:rPr lang="en-US" dirty="0"/>
              <a:t>Civil society have their sustainability and transition related advocacy goals</a:t>
            </a:r>
          </a:p>
          <a:p>
            <a:pPr lvl="0"/>
            <a:r>
              <a:rPr lang="en-US" dirty="0"/>
              <a:t>Efforts to promote transparency and accountability</a:t>
            </a:r>
          </a:p>
          <a:p>
            <a:pPr lvl="0"/>
            <a:r>
              <a:rPr lang="en-US" dirty="0"/>
              <a:t>Elimination of stigmatization and discrimination against those affected by the two diseases, especially vulnerable group</a:t>
            </a:r>
          </a:p>
          <a:p>
            <a:pPr lvl="0"/>
            <a:r>
              <a:rPr lang="en-US" dirty="0"/>
              <a:t>CCM positioning and alignment with national structures to strengthen implementation of Strategy's priorities TB, and HIV</a:t>
            </a:r>
          </a:p>
          <a:p>
            <a:pPr lvl="0"/>
            <a:r>
              <a:rPr lang="en-US" dirty="0"/>
              <a:t>Partnerships amongst all stakeholders within a country, where all members have an equal voice</a:t>
            </a:r>
          </a:p>
          <a:p>
            <a:endParaRPr lang="en-US" dirty="0"/>
          </a:p>
        </p:txBody>
      </p:sp>
    </p:spTree>
    <p:extLst>
      <p:ext uri="{BB962C8B-B14F-4D97-AF65-F5344CB8AC3E}">
        <p14:creationId xmlns:p14="http://schemas.microsoft.com/office/powerpoint/2010/main" val="1350198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Key findings and conclusions from the mapping exercise</a:t>
            </a:r>
          </a:p>
        </p:txBody>
      </p:sp>
      <p:sp>
        <p:nvSpPr>
          <p:cNvPr id="3" name="Subtitle 2"/>
          <p:cNvSpPr>
            <a:spLocks noGrp="1"/>
          </p:cNvSpPr>
          <p:nvPr>
            <p:ph type="subTitle" idx="1"/>
          </p:nvPr>
        </p:nvSpPr>
        <p:spPr/>
        <p:txBody>
          <a:bodyPr/>
          <a:lstStyle/>
          <a:p>
            <a:endParaRPr lang="en-US" b="1" dirty="0"/>
          </a:p>
          <a:p>
            <a:r>
              <a:rPr lang="en-US" dirty="0"/>
              <a:t>13 </a:t>
            </a:r>
            <a:r>
              <a:rPr lang="en-US" dirty="0" err="1"/>
              <a:t>Tetor</a:t>
            </a:r>
            <a:r>
              <a:rPr lang="en-US" dirty="0"/>
              <a:t> 2022</a:t>
            </a:r>
          </a:p>
        </p:txBody>
      </p:sp>
    </p:spTree>
    <p:extLst>
      <p:ext uri="{BB962C8B-B14F-4D97-AF65-F5344CB8AC3E}">
        <p14:creationId xmlns:p14="http://schemas.microsoft.com/office/powerpoint/2010/main" val="3501206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Key important of our work on sustainability, transition and co-financing:</a:t>
            </a:r>
            <a:br>
              <a:rPr lang="en-US" dirty="0"/>
            </a:br>
            <a:r>
              <a:rPr lang="en-US" dirty="0"/>
              <a:t>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Support countries to develop robust national health strategies, health financing strategies and national disease strategic plans</a:t>
            </a:r>
          </a:p>
          <a:p>
            <a:pPr lvl="0"/>
            <a:r>
              <a:rPr lang="en-US" dirty="0"/>
              <a:t>Encourage additional domestic investments; </a:t>
            </a:r>
          </a:p>
          <a:p>
            <a:pPr lvl="0"/>
            <a:r>
              <a:rPr lang="en-US" dirty="0"/>
              <a:t>Accelerate efforts to prepare for transition, </a:t>
            </a:r>
          </a:p>
          <a:p>
            <a:pPr lvl="0"/>
            <a:r>
              <a:rPr lang="en-US" dirty="0"/>
              <a:t>Strengthen focus on key populations and structural barriers to health</a:t>
            </a:r>
          </a:p>
          <a:p>
            <a:pPr lvl="0"/>
            <a:r>
              <a:rPr lang="en-US" dirty="0"/>
              <a:t>Work with partners to advocate for programmatic and financial changes</a:t>
            </a:r>
          </a:p>
          <a:p>
            <a:pPr lvl="0"/>
            <a:r>
              <a:rPr lang="en-US" dirty="0"/>
              <a:t>Support countries to identify efficiencies and optimize disease responses</a:t>
            </a:r>
          </a:p>
          <a:p>
            <a:pPr lvl="0"/>
            <a:r>
              <a:rPr lang="en-US" dirty="0"/>
              <a:t>Strengthen alignment between Global Fund grants and country systems</a:t>
            </a:r>
          </a:p>
          <a:p>
            <a:pPr lvl="0"/>
            <a:r>
              <a:rPr lang="en-US" dirty="0"/>
              <a:t>The response should also include a description of the key actions to support transition from Global Fund funding and strengthen sustainability of programs.</a:t>
            </a:r>
          </a:p>
          <a:p>
            <a:pPr lvl="0"/>
            <a:r>
              <a:rPr lang="en-US" dirty="0"/>
              <a:t>Analysis of sustainability and/or transition challenges, and development and implementation of sustainability and/or transition plans.</a:t>
            </a:r>
          </a:p>
          <a:p>
            <a:endParaRPr lang="en-US" dirty="0"/>
          </a:p>
        </p:txBody>
      </p:sp>
    </p:spTree>
    <p:extLst>
      <p:ext uri="{BB962C8B-B14F-4D97-AF65-F5344CB8AC3E}">
        <p14:creationId xmlns:p14="http://schemas.microsoft.com/office/powerpoint/2010/main" val="2276739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Departamenti</a:t>
            </a:r>
            <a:r>
              <a:rPr lang="en-US" dirty="0"/>
              <a:t> </a:t>
            </a:r>
            <a:r>
              <a:rPr lang="en-US" dirty="0" err="1"/>
              <a:t>i</a:t>
            </a:r>
            <a:r>
              <a:rPr lang="en-US" dirty="0"/>
              <a:t> </a:t>
            </a:r>
            <a:r>
              <a:rPr lang="en-US" dirty="0" err="1"/>
              <a:t>Pediatrisë</a:t>
            </a:r>
            <a:r>
              <a:rPr lang="en-US" dirty="0"/>
              <a:t> QSUT</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 </a:t>
            </a:r>
            <a:r>
              <a:rPr lang="en-US" dirty="0" err="1"/>
              <a:t>Menaxhimi</a:t>
            </a:r>
            <a:r>
              <a:rPr lang="en-US" dirty="0"/>
              <a:t> </a:t>
            </a:r>
            <a:r>
              <a:rPr lang="en-US" dirty="0" err="1"/>
              <a:t>i</a:t>
            </a:r>
            <a:r>
              <a:rPr lang="en-US" dirty="0"/>
              <a:t> </a:t>
            </a:r>
            <a:r>
              <a:rPr lang="en-US" dirty="0" err="1"/>
              <a:t>fëmijëve</a:t>
            </a:r>
            <a:r>
              <a:rPr lang="en-US" dirty="0"/>
              <a:t> me TB, </a:t>
            </a:r>
            <a:r>
              <a:rPr lang="en-US" dirty="0" err="1"/>
              <a:t>sfidat</a:t>
            </a:r>
            <a:r>
              <a:rPr lang="en-US" dirty="0"/>
              <a:t>, </a:t>
            </a:r>
            <a:r>
              <a:rPr lang="en-US" dirty="0" err="1"/>
              <a:t>barrierat</a:t>
            </a:r>
            <a:r>
              <a:rPr lang="en-US" dirty="0"/>
              <a:t> </a:t>
            </a:r>
            <a:r>
              <a:rPr lang="en-US" dirty="0" err="1"/>
              <a:t>dhe</a:t>
            </a:r>
            <a:r>
              <a:rPr lang="en-US" dirty="0"/>
              <a:t> </a:t>
            </a:r>
            <a:r>
              <a:rPr lang="en-US" dirty="0" err="1"/>
              <a:t>boshllëqet</a:t>
            </a:r>
            <a:r>
              <a:rPr lang="en-US" dirty="0"/>
              <a:t> </a:t>
            </a:r>
            <a:r>
              <a:rPr lang="en-US" dirty="0" err="1"/>
              <a:t>gjatë</a:t>
            </a:r>
            <a:r>
              <a:rPr lang="en-US" dirty="0"/>
              <a:t> </a:t>
            </a:r>
            <a:r>
              <a:rPr lang="en-US" dirty="0" err="1"/>
              <a:t>pandemisë</a:t>
            </a:r>
            <a:r>
              <a:rPr lang="en-US" dirty="0"/>
              <a:t> Covid-19</a:t>
            </a:r>
          </a:p>
          <a:p>
            <a:r>
              <a:rPr lang="en-US" dirty="0"/>
              <a:t> </a:t>
            </a:r>
            <a:r>
              <a:rPr lang="en-US" dirty="0" err="1"/>
              <a:t>Doza</a:t>
            </a:r>
            <a:r>
              <a:rPr lang="en-US" dirty="0"/>
              <a:t> </a:t>
            </a:r>
            <a:r>
              <a:rPr lang="en-US" dirty="0" err="1"/>
              <a:t>të</a:t>
            </a:r>
            <a:r>
              <a:rPr lang="en-US" dirty="0"/>
              <a:t> </a:t>
            </a:r>
            <a:r>
              <a:rPr lang="en-US" dirty="0" err="1"/>
              <a:t>reja</a:t>
            </a:r>
            <a:r>
              <a:rPr lang="en-US" dirty="0"/>
              <a:t> </a:t>
            </a:r>
            <a:r>
              <a:rPr lang="en-US" dirty="0" err="1"/>
              <a:t>pediatrike</a:t>
            </a:r>
            <a:r>
              <a:rPr lang="en-US" dirty="0"/>
              <a:t> </a:t>
            </a:r>
            <a:r>
              <a:rPr lang="en-US" dirty="0" err="1"/>
              <a:t>të</a:t>
            </a:r>
            <a:r>
              <a:rPr lang="en-US" dirty="0"/>
              <a:t> TB </a:t>
            </a:r>
            <a:r>
              <a:rPr lang="en-US" dirty="0" err="1"/>
              <a:t>të</a:t>
            </a:r>
            <a:r>
              <a:rPr lang="en-US" dirty="0"/>
              <a:t> </a:t>
            </a:r>
            <a:r>
              <a:rPr lang="en-US" dirty="0" err="1"/>
              <a:t>linjës</a:t>
            </a:r>
            <a:r>
              <a:rPr lang="en-US" dirty="0"/>
              <a:t> </a:t>
            </a:r>
            <a:r>
              <a:rPr lang="en-US" dirty="0" err="1"/>
              <a:t>së</a:t>
            </a:r>
            <a:r>
              <a:rPr lang="en-US" dirty="0"/>
              <a:t> </a:t>
            </a:r>
            <a:r>
              <a:rPr lang="en-US" dirty="0" err="1"/>
              <a:t>parë</a:t>
            </a:r>
            <a:r>
              <a:rPr lang="en-US" dirty="0"/>
              <a:t> </a:t>
            </a:r>
            <a:r>
              <a:rPr lang="en-US" dirty="0" err="1"/>
              <a:t>dhe</a:t>
            </a:r>
            <a:r>
              <a:rPr lang="en-US" dirty="0"/>
              <a:t> </a:t>
            </a:r>
            <a:r>
              <a:rPr lang="en-US" dirty="0" err="1"/>
              <a:t>të</a:t>
            </a:r>
            <a:r>
              <a:rPr lang="en-US" dirty="0"/>
              <a:t> </a:t>
            </a:r>
            <a:r>
              <a:rPr lang="en-US" dirty="0" err="1"/>
              <a:t>dytë</a:t>
            </a:r>
            <a:endParaRPr lang="en-US" dirty="0"/>
          </a:p>
          <a:p>
            <a:r>
              <a:rPr lang="en-US" dirty="0"/>
              <a:t> </a:t>
            </a:r>
            <a:r>
              <a:rPr lang="en-US" dirty="0" err="1"/>
              <a:t>Parandalimi</a:t>
            </a:r>
            <a:r>
              <a:rPr lang="en-US" dirty="0"/>
              <a:t> </a:t>
            </a:r>
            <a:r>
              <a:rPr lang="en-US" dirty="0" err="1"/>
              <a:t>dhe</a:t>
            </a:r>
            <a:r>
              <a:rPr lang="en-US" dirty="0"/>
              <a:t> </a:t>
            </a:r>
            <a:r>
              <a:rPr lang="en-US" dirty="0" err="1"/>
              <a:t>gjurmimi</a:t>
            </a:r>
            <a:r>
              <a:rPr lang="en-US" dirty="0"/>
              <a:t> </a:t>
            </a:r>
            <a:r>
              <a:rPr lang="en-US" dirty="0" err="1"/>
              <a:t>i</a:t>
            </a:r>
            <a:r>
              <a:rPr lang="en-US" dirty="0"/>
              <a:t> </a:t>
            </a:r>
            <a:r>
              <a:rPr lang="en-US" dirty="0" err="1"/>
              <a:t>kontakteve</a:t>
            </a:r>
            <a:r>
              <a:rPr lang="en-US" dirty="0"/>
              <a:t> </a:t>
            </a:r>
            <a:r>
              <a:rPr lang="en-US" dirty="0" err="1"/>
              <a:t>për</a:t>
            </a:r>
            <a:r>
              <a:rPr lang="en-US" dirty="0"/>
              <a:t> </a:t>
            </a:r>
            <a:r>
              <a:rPr lang="en-US" dirty="0" err="1"/>
              <a:t>anëtarët</a:t>
            </a:r>
            <a:r>
              <a:rPr lang="en-US" dirty="0"/>
              <a:t> e </a:t>
            </a:r>
            <a:r>
              <a:rPr lang="en-US" dirty="0" err="1"/>
              <a:t>familjes</a:t>
            </a:r>
            <a:r>
              <a:rPr lang="en-US" dirty="0"/>
              <a:t> </a:t>
            </a:r>
            <a:r>
              <a:rPr lang="en-US" dirty="0" err="1"/>
              <a:t>dhe</a:t>
            </a:r>
            <a:r>
              <a:rPr lang="en-US" dirty="0"/>
              <a:t> </a:t>
            </a:r>
            <a:r>
              <a:rPr lang="en-US" dirty="0" err="1"/>
              <a:t>kontakte</a:t>
            </a:r>
            <a:r>
              <a:rPr lang="en-US" dirty="0"/>
              <a:t> </a:t>
            </a:r>
            <a:r>
              <a:rPr lang="en-US" dirty="0" err="1"/>
              <a:t>të</a:t>
            </a:r>
            <a:r>
              <a:rPr lang="en-US" dirty="0"/>
              <a:t> </a:t>
            </a:r>
            <a:r>
              <a:rPr lang="en-US" dirty="0" err="1"/>
              <a:t>tjera</a:t>
            </a:r>
            <a:endParaRPr lang="en-US" dirty="0"/>
          </a:p>
          <a:p>
            <a:r>
              <a:rPr lang="en-US" dirty="0" err="1"/>
              <a:t>Përditësimi</a:t>
            </a:r>
            <a:r>
              <a:rPr lang="en-US" dirty="0"/>
              <a:t> </a:t>
            </a:r>
            <a:r>
              <a:rPr lang="en-US" dirty="0" err="1"/>
              <a:t>i</a:t>
            </a:r>
            <a:r>
              <a:rPr lang="en-US" dirty="0"/>
              <a:t> </a:t>
            </a:r>
            <a:r>
              <a:rPr lang="en-US" dirty="0" err="1"/>
              <a:t>udhëzimeve</a:t>
            </a:r>
            <a:r>
              <a:rPr lang="en-US" dirty="0"/>
              <a:t> </a:t>
            </a:r>
            <a:r>
              <a:rPr lang="en-US" dirty="0" err="1"/>
              <a:t>të</a:t>
            </a:r>
            <a:r>
              <a:rPr lang="en-US" dirty="0"/>
              <a:t> </a:t>
            </a:r>
            <a:r>
              <a:rPr lang="en-US" dirty="0" err="1"/>
              <a:t>reja</a:t>
            </a:r>
            <a:r>
              <a:rPr lang="en-US" dirty="0"/>
              <a:t> </a:t>
            </a:r>
            <a:r>
              <a:rPr lang="en-US" dirty="0" err="1"/>
              <a:t>për</a:t>
            </a:r>
            <a:r>
              <a:rPr lang="en-US" dirty="0"/>
              <a:t> </a:t>
            </a:r>
            <a:r>
              <a:rPr lang="en-US" dirty="0" err="1"/>
              <a:t>pediatrin</a:t>
            </a:r>
            <a:r>
              <a:rPr lang="en-US" dirty="0"/>
              <a:t> e TB, me </a:t>
            </a:r>
            <a:r>
              <a:rPr lang="en-US" dirty="0" err="1"/>
              <a:t>mbështetje</a:t>
            </a:r>
            <a:r>
              <a:rPr lang="en-US" dirty="0"/>
              <a:t> </a:t>
            </a:r>
            <a:r>
              <a:rPr lang="en-US" dirty="0" err="1"/>
              <a:t>nga</a:t>
            </a:r>
            <a:r>
              <a:rPr lang="en-US" dirty="0"/>
              <a:t> OBSH.</a:t>
            </a:r>
          </a:p>
          <a:p>
            <a:r>
              <a:rPr lang="en-US" dirty="0" err="1"/>
              <a:t>Forcimi</a:t>
            </a:r>
            <a:r>
              <a:rPr lang="en-US" dirty="0"/>
              <a:t> </a:t>
            </a:r>
            <a:r>
              <a:rPr lang="en-US" dirty="0" err="1"/>
              <a:t>i</a:t>
            </a:r>
            <a:r>
              <a:rPr lang="en-US" dirty="0"/>
              <a:t> </a:t>
            </a:r>
            <a:r>
              <a:rPr lang="en-US" dirty="0" err="1"/>
              <a:t>bashkëpunimit</a:t>
            </a:r>
            <a:r>
              <a:rPr lang="en-US" dirty="0"/>
              <a:t> me </a:t>
            </a:r>
            <a:r>
              <a:rPr lang="en-US" dirty="0" err="1"/>
              <a:t>pediatër</a:t>
            </a:r>
            <a:r>
              <a:rPr lang="en-US" dirty="0"/>
              <a:t> </a:t>
            </a:r>
            <a:r>
              <a:rPr lang="en-US" dirty="0" err="1"/>
              <a:t>të</a:t>
            </a:r>
            <a:r>
              <a:rPr lang="en-US" dirty="0"/>
              <a:t> </a:t>
            </a:r>
            <a:r>
              <a:rPr lang="en-US" dirty="0" err="1"/>
              <a:t>tjerë</a:t>
            </a:r>
            <a:r>
              <a:rPr lang="en-US" dirty="0"/>
              <a:t> </a:t>
            </a:r>
            <a:r>
              <a:rPr lang="en-US" dirty="0" err="1"/>
              <a:t>në</a:t>
            </a:r>
            <a:r>
              <a:rPr lang="en-US" dirty="0"/>
              <a:t> </a:t>
            </a:r>
            <a:r>
              <a:rPr lang="en-US" dirty="0" err="1"/>
              <a:t>rrethe</a:t>
            </a:r>
            <a:endParaRPr lang="en-US" dirty="0"/>
          </a:p>
          <a:p>
            <a:r>
              <a:rPr lang="en-US" dirty="0" err="1"/>
              <a:t>Kërkesat</a:t>
            </a:r>
            <a:r>
              <a:rPr lang="en-US" dirty="0"/>
              <a:t> </a:t>
            </a:r>
            <a:r>
              <a:rPr lang="en-US" dirty="0" err="1"/>
              <a:t>çdo</a:t>
            </a:r>
            <a:r>
              <a:rPr lang="en-US" dirty="0"/>
              <a:t> </a:t>
            </a:r>
            <a:r>
              <a:rPr lang="en-US" dirty="0" err="1"/>
              <a:t>vit</a:t>
            </a:r>
            <a:r>
              <a:rPr lang="en-US" dirty="0"/>
              <a:t> </a:t>
            </a:r>
            <a:r>
              <a:rPr lang="en-US" dirty="0" err="1"/>
              <a:t>për</a:t>
            </a:r>
            <a:r>
              <a:rPr lang="en-US" dirty="0"/>
              <a:t> </a:t>
            </a:r>
            <a:r>
              <a:rPr lang="en-US" dirty="0" err="1"/>
              <a:t>blerjen</a:t>
            </a:r>
            <a:r>
              <a:rPr lang="en-US" dirty="0"/>
              <a:t> e </a:t>
            </a:r>
            <a:r>
              <a:rPr lang="en-US" dirty="0" err="1"/>
              <a:t>barnave</a:t>
            </a:r>
            <a:r>
              <a:rPr lang="en-US" dirty="0"/>
              <a:t> </a:t>
            </a:r>
            <a:r>
              <a:rPr lang="en-US" dirty="0" err="1"/>
              <a:t>kundër</a:t>
            </a:r>
            <a:r>
              <a:rPr lang="en-US" dirty="0"/>
              <a:t> </a:t>
            </a:r>
            <a:r>
              <a:rPr lang="en-US" dirty="0" err="1"/>
              <a:t>tuberkulozit</a:t>
            </a:r>
            <a:r>
              <a:rPr lang="en-US" dirty="0"/>
              <a:t> </a:t>
            </a:r>
            <a:r>
              <a:rPr lang="en-US" dirty="0" err="1"/>
              <a:t>duhet</a:t>
            </a:r>
            <a:r>
              <a:rPr lang="en-US" dirty="0"/>
              <a:t> </a:t>
            </a:r>
            <a:r>
              <a:rPr lang="en-US" dirty="0" err="1"/>
              <a:t>të</a:t>
            </a:r>
            <a:r>
              <a:rPr lang="en-US" dirty="0"/>
              <a:t> </a:t>
            </a:r>
            <a:r>
              <a:rPr lang="en-US" dirty="0" err="1"/>
              <a:t>vijnë</a:t>
            </a:r>
            <a:r>
              <a:rPr lang="en-US" dirty="0"/>
              <a:t> </a:t>
            </a:r>
            <a:r>
              <a:rPr lang="en-US" dirty="0" err="1"/>
              <a:t>nga</a:t>
            </a:r>
            <a:r>
              <a:rPr lang="en-US" dirty="0"/>
              <a:t> </a:t>
            </a:r>
            <a:r>
              <a:rPr lang="en-US" dirty="0" err="1"/>
              <a:t>specialistët</a:t>
            </a:r>
            <a:r>
              <a:rPr lang="en-US" dirty="0"/>
              <a:t> </a:t>
            </a:r>
            <a:r>
              <a:rPr lang="en-US" dirty="0" err="1"/>
              <a:t>përkatës</a:t>
            </a:r>
            <a:r>
              <a:rPr lang="en-US" dirty="0"/>
              <a:t> </a:t>
            </a:r>
            <a:r>
              <a:rPr lang="en-US" dirty="0" err="1"/>
              <a:t>bazuar</a:t>
            </a:r>
            <a:r>
              <a:rPr lang="en-US" dirty="0"/>
              <a:t> </a:t>
            </a:r>
            <a:r>
              <a:rPr lang="en-US" dirty="0" err="1"/>
              <a:t>në</a:t>
            </a:r>
            <a:r>
              <a:rPr lang="en-US" dirty="0"/>
              <a:t> </a:t>
            </a:r>
            <a:r>
              <a:rPr lang="en-US" dirty="0" err="1"/>
              <a:t>udhëzimet</a:t>
            </a:r>
            <a:r>
              <a:rPr lang="en-US" dirty="0"/>
              <a:t> e </a:t>
            </a:r>
            <a:r>
              <a:rPr lang="en-US" dirty="0" err="1"/>
              <a:t>fëmijëve</a:t>
            </a:r>
            <a:r>
              <a:rPr lang="en-US" dirty="0"/>
              <a:t> me </a:t>
            </a:r>
            <a:r>
              <a:rPr lang="en-US" dirty="0" err="1"/>
              <a:t>tuberkuloz</a:t>
            </a:r>
            <a:r>
              <a:rPr lang="en-US" dirty="0"/>
              <a:t>.</a:t>
            </a:r>
          </a:p>
          <a:p>
            <a:r>
              <a:rPr lang="en-US" dirty="0" err="1"/>
              <a:t>Asistencë</a:t>
            </a:r>
            <a:r>
              <a:rPr lang="en-US" dirty="0"/>
              <a:t> </a:t>
            </a:r>
            <a:r>
              <a:rPr lang="en-US" dirty="0" err="1"/>
              <a:t>në</a:t>
            </a:r>
            <a:r>
              <a:rPr lang="en-US" dirty="0"/>
              <a:t> </a:t>
            </a:r>
            <a:r>
              <a:rPr lang="en-US" dirty="0" err="1"/>
              <a:t>kuantifikimin</a:t>
            </a:r>
            <a:r>
              <a:rPr lang="en-US" dirty="0"/>
              <a:t> </a:t>
            </a:r>
            <a:r>
              <a:rPr lang="en-US" dirty="0" err="1"/>
              <a:t>dhe</a:t>
            </a:r>
            <a:r>
              <a:rPr lang="en-US" dirty="0"/>
              <a:t> </a:t>
            </a:r>
            <a:r>
              <a:rPr lang="en-US" dirty="0" err="1"/>
              <a:t>parashikimin</a:t>
            </a:r>
            <a:r>
              <a:rPr lang="en-US" dirty="0"/>
              <a:t> e </a:t>
            </a:r>
            <a:r>
              <a:rPr lang="en-US" dirty="0" err="1"/>
              <a:t>barnave</a:t>
            </a:r>
            <a:r>
              <a:rPr lang="en-US" dirty="0"/>
              <a:t> </a:t>
            </a:r>
            <a:r>
              <a:rPr lang="en-US" dirty="0" err="1"/>
              <a:t>kundër</a:t>
            </a:r>
            <a:r>
              <a:rPr lang="en-US" dirty="0"/>
              <a:t> TB per </a:t>
            </a:r>
            <a:r>
              <a:rPr lang="en-US" dirty="0" err="1"/>
              <a:t>femije</a:t>
            </a:r>
            <a:r>
              <a:rPr lang="en-US" dirty="0"/>
              <a:t> </a:t>
            </a:r>
          </a:p>
          <a:p>
            <a:r>
              <a:rPr lang="en-US" b="1" i="1" u="sng" dirty="0" err="1"/>
              <a:t>Përgjegjës</a:t>
            </a:r>
            <a:r>
              <a:rPr lang="en-US" b="1" i="1" u="sng" dirty="0"/>
              <a:t> </a:t>
            </a:r>
            <a:r>
              <a:rPr lang="en-US" b="1" i="1" u="sng" dirty="0" err="1"/>
              <a:t>për</a:t>
            </a:r>
            <a:r>
              <a:rPr lang="en-US" b="1" i="1" u="sng" dirty="0"/>
              <a:t> </a:t>
            </a:r>
            <a:r>
              <a:rPr lang="en-US" b="1" i="1" u="sng" dirty="0" err="1"/>
              <a:t>menaxhimin</a:t>
            </a:r>
            <a:r>
              <a:rPr lang="en-US" b="1" i="1" u="sng" dirty="0"/>
              <a:t> </a:t>
            </a:r>
            <a:r>
              <a:rPr lang="en-US" b="1" i="1" u="sng" dirty="0" err="1"/>
              <a:t>dhe</a:t>
            </a:r>
            <a:r>
              <a:rPr lang="en-US" b="1" i="1" u="sng" dirty="0"/>
              <a:t> </a:t>
            </a:r>
            <a:r>
              <a:rPr lang="en-US" b="1" i="1" u="sng" dirty="0" err="1"/>
              <a:t>shpërndarjen</a:t>
            </a:r>
            <a:r>
              <a:rPr lang="en-US" b="1" i="1" u="sng" dirty="0"/>
              <a:t> e </a:t>
            </a:r>
            <a:r>
              <a:rPr lang="en-US" b="1" i="1" u="sng" dirty="0" err="1"/>
              <a:t>barnave</a:t>
            </a:r>
            <a:r>
              <a:rPr lang="en-US" b="1" i="1" u="sng" dirty="0"/>
              <a:t> </a:t>
            </a:r>
            <a:r>
              <a:rPr lang="en-US" b="1" i="1" u="sng" dirty="0" err="1"/>
              <a:t>kundër</a:t>
            </a:r>
            <a:r>
              <a:rPr lang="en-US" b="1" i="1" u="sng" dirty="0"/>
              <a:t> </a:t>
            </a:r>
            <a:r>
              <a:rPr lang="en-US" b="1" i="1" u="sng" dirty="0" err="1"/>
              <a:t>tuberkulozit</a:t>
            </a:r>
            <a:r>
              <a:rPr lang="en-US" b="1" i="1" u="sng" dirty="0"/>
              <a:t> </a:t>
            </a:r>
            <a:r>
              <a:rPr lang="en-US" b="1" i="1" u="sng" dirty="0" err="1"/>
              <a:t>tek</a:t>
            </a:r>
            <a:r>
              <a:rPr lang="en-US" b="1" i="1" u="sng" dirty="0"/>
              <a:t> </a:t>
            </a:r>
            <a:r>
              <a:rPr lang="en-US" b="1" i="1" u="sng" dirty="0" err="1"/>
              <a:t>pacientët</a:t>
            </a:r>
            <a:r>
              <a:rPr lang="en-US" b="1" i="1" u="sng" dirty="0"/>
              <a:t> e </a:t>
            </a:r>
            <a:r>
              <a:rPr lang="en-US" b="1" i="1" u="sng" dirty="0" err="1"/>
              <a:t>fëmijëve</a:t>
            </a:r>
            <a:r>
              <a:rPr lang="en-US" b="1" i="1" u="sng" dirty="0"/>
              <a:t> me </a:t>
            </a:r>
            <a:r>
              <a:rPr lang="en-US" b="1" i="1" u="sng" dirty="0" err="1"/>
              <a:t>tuberkuloz</a:t>
            </a:r>
            <a:r>
              <a:rPr lang="en-US" b="1" i="1" u="sng" dirty="0"/>
              <a:t> ne </a:t>
            </a:r>
            <a:r>
              <a:rPr lang="en-US" b="1" i="1" u="sng" dirty="0" err="1"/>
              <a:t>rrethe</a:t>
            </a:r>
            <a:r>
              <a:rPr lang="en-US" b="1" i="1" u="sng" dirty="0"/>
              <a:t> </a:t>
            </a:r>
            <a:r>
              <a:rPr lang="en-US" b="1" i="1" u="sng" dirty="0" err="1"/>
              <a:t>pais</a:t>
            </a:r>
            <a:r>
              <a:rPr lang="en-US" b="1" i="1" u="sng" dirty="0"/>
              <a:t> </a:t>
            </a:r>
            <a:r>
              <a:rPr lang="en-US" b="1" i="1" u="sng" dirty="0" err="1"/>
              <a:t>derit</a:t>
            </a:r>
            <a:r>
              <a:rPr lang="en-US" b="1" i="1" u="sng" dirty="0"/>
              <a:t> </a:t>
            </a:r>
            <a:r>
              <a:rPr lang="en-US" b="1" i="1" u="sng" dirty="0" err="1"/>
              <a:t>ani</a:t>
            </a:r>
            <a:r>
              <a:rPr lang="en-US" b="1" i="1" u="sng" dirty="0"/>
              <a:t> </a:t>
            </a:r>
            <a:r>
              <a:rPr lang="en-US" b="1" i="1" u="sng" dirty="0" err="1"/>
              <a:t>esht</a:t>
            </a:r>
            <a:r>
              <a:rPr lang="en-US" b="1" i="1" u="sng" dirty="0"/>
              <a:t> </a:t>
            </a:r>
            <a:r>
              <a:rPr lang="en-US" b="1" i="1" u="sng" dirty="0" err="1"/>
              <a:t>ene</a:t>
            </a:r>
            <a:r>
              <a:rPr lang="en-US" b="1" i="1" u="sng" dirty="0"/>
              <a:t> </a:t>
            </a:r>
            <a:r>
              <a:rPr lang="en-US" b="1" i="1" u="sng" dirty="0" err="1"/>
              <a:t>mnyre</a:t>
            </a:r>
            <a:r>
              <a:rPr lang="en-US" b="1" i="1" u="sng" dirty="0"/>
              <a:t> </a:t>
            </a:r>
            <a:r>
              <a:rPr lang="en-US" b="1" i="1" u="sng" dirty="0" err="1"/>
              <a:t>te</a:t>
            </a:r>
            <a:r>
              <a:rPr lang="en-US" b="1" i="1" u="sng" dirty="0"/>
              <a:t> </a:t>
            </a:r>
            <a:r>
              <a:rPr lang="en-US" b="1" i="1" u="sng" dirty="0" err="1"/>
              <a:t>centalizuar</a:t>
            </a:r>
            <a:r>
              <a:rPr lang="en-US" b="1" i="1" u="sng" dirty="0"/>
              <a:t> . </a:t>
            </a:r>
            <a:r>
              <a:rPr lang="en-US" b="1" i="1" u="sng" dirty="0" err="1"/>
              <a:t>Kjo</a:t>
            </a:r>
            <a:r>
              <a:rPr lang="en-US" b="1" i="1" u="sng" dirty="0"/>
              <a:t> </a:t>
            </a:r>
            <a:r>
              <a:rPr lang="en-US" b="1" i="1" u="sng" dirty="0" err="1"/>
              <a:t>kerkon</a:t>
            </a:r>
            <a:r>
              <a:rPr lang="en-US" b="1" i="1" u="sng" dirty="0"/>
              <a:t> se </a:t>
            </a:r>
            <a:r>
              <a:rPr lang="en-US" b="1" i="1" u="sng" dirty="0" err="1"/>
              <a:t>pari</a:t>
            </a:r>
            <a:r>
              <a:rPr lang="en-US" b="1" i="1" u="sng" dirty="0"/>
              <a:t> </a:t>
            </a:r>
            <a:r>
              <a:rPr lang="en-US" b="1" i="1" u="sng" dirty="0" err="1"/>
              <a:t>trajnim</a:t>
            </a:r>
            <a:r>
              <a:rPr lang="en-US" b="1" i="1" u="sng" dirty="0"/>
              <a:t> </a:t>
            </a:r>
            <a:r>
              <a:rPr lang="en-US" b="1" i="1" u="sng" dirty="0" err="1"/>
              <a:t>te</a:t>
            </a:r>
            <a:r>
              <a:rPr lang="en-US" b="1" i="1" u="sng" dirty="0"/>
              <a:t> </a:t>
            </a:r>
            <a:r>
              <a:rPr lang="en-US" b="1" i="1" u="sng" dirty="0" err="1"/>
              <a:t>pediatereve</a:t>
            </a:r>
            <a:r>
              <a:rPr lang="en-US" b="1" i="1" u="sng" dirty="0"/>
              <a:t>  me </a:t>
            </a:r>
            <a:r>
              <a:rPr lang="en-US" b="1" i="1" u="sng" dirty="0" err="1"/>
              <a:t>rrethe</a:t>
            </a:r>
            <a:r>
              <a:rPr lang="en-US" b="1" i="1" u="sng" dirty="0"/>
              <a:t> </a:t>
            </a:r>
          </a:p>
          <a:p>
            <a:endParaRPr lang="en-US" dirty="0"/>
          </a:p>
        </p:txBody>
      </p:sp>
    </p:spTree>
    <p:extLst>
      <p:ext uri="{BB962C8B-B14F-4D97-AF65-F5344CB8AC3E}">
        <p14:creationId xmlns:p14="http://schemas.microsoft.com/office/powerpoint/2010/main" val="3614213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err="1"/>
              <a:t>Drejtoria</a:t>
            </a:r>
            <a:r>
              <a:rPr lang="en-US" b="1" dirty="0"/>
              <a:t> e </a:t>
            </a:r>
            <a:r>
              <a:rPr lang="en-US" b="1" dirty="0" err="1"/>
              <a:t>Përgjithshme</a:t>
            </a:r>
            <a:r>
              <a:rPr lang="en-US" b="1" dirty="0"/>
              <a:t> e </a:t>
            </a:r>
            <a:r>
              <a:rPr lang="en-US" b="1" dirty="0" err="1"/>
              <a:t>Burgjeve</a:t>
            </a:r>
            <a:br>
              <a:rPr lang="en-US" b="1" dirty="0"/>
            </a:br>
            <a:endParaRPr lang="en-US" dirty="0"/>
          </a:p>
        </p:txBody>
      </p:sp>
      <p:sp>
        <p:nvSpPr>
          <p:cNvPr id="3" name="Content Placeholder 2"/>
          <p:cNvSpPr>
            <a:spLocks noGrp="1"/>
          </p:cNvSpPr>
          <p:nvPr>
            <p:ph idx="1"/>
          </p:nvPr>
        </p:nvSpPr>
        <p:spPr>
          <a:xfrm>
            <a:off x="1280159" y="1977390"/>
            <a:ext cx="8098017" cy="4166120"/>
          </a:xfrm>
        </p:spPr>
        <p:txBody>
          <a:bodyPr>
            <a:normAutofit fontScale="70000" lnSpcReduction="20000"/>
          </a:bodyPr>
          <a:lstStyle/>
          <a:p>
            <a:pPr lvl="0"/>
            <a:r>
              <a:rPr lang="en-US" dirty="0" err="1"/>
              <a:t>Kontrolli</a:t>
            </a:r>
            <a:r>
              <a:rPr lang="en-US" dirty="0"/>
              <a:t> </a:t>
            </a:r>
            <a:r>
              <a:rPr lang="en-US" dirty="0" err="1"/>
              <a:t>i</a:t>
            </a:r>
            <a:r>
              <a:rPr lang="en-US" dirty="0"/>
              <a:t> TB </a:t>
            </a:r>
            <a:r>
              <a:rPr lang="en-US" dirty="0" err="1"/>
              <a:t>në</a:t>
            </a:r>
            <a:r>
              <a:rPr lang="en-US" dirty="0"/>
              <a:t> </a:t>
            </a:r>
            <a:r>
              <a:rPr lang="en-US" dirty="0" err="1"/>
              <a:t>burgje</a:t>
            </a:r>
            <a:r>
              <a:rPr lang="en-US" dirty="0"/>
              <a:t>, </a:t>
            </a:r>
            <a:r>
              <a:rPr lang="en-US" dirty="0" err="1"/>
              <a:t>probleme</a:t>
            </a:r>
            <a:r>
              <a:rPr lang="en-US" dirty="0"/>
              <a:t> </a:t>
            </a:r>
            <a:r>
              <a:rPr lang="en-US" dirty="0" err="1"/>
              <a:t>dhe</a:t>
            </a:r>
            <a:r>
              <a:rPr lang="en-US" dirty="0"/>
              <a:t> </a:t>
            </a:r>
            <a:r>
              <a:rPr lang="en-US" dirty="0" err="1"/>
              <a:t>sfida</a:t>
            </a:r>
            <a:endParaRPr lang="en-US" dirty="0"/>
          </a:p>
          <a:p>
            <a:pPr lvl="0"/>
            <a:r>
              <a:rPr lang="en-US" dirty="0" err="1"/>
              <a:t>Bashkëpunimi</a:t>
            </a:r>
            <a:r>
              <a:rPr lang="en-US" dirty="0"/>
              <a:t> me </a:t>
            </a:r>
            <a:r>
              <a:rPr lang="en-US" dirty="0" err="1"/>
              <a:t>spitalin</a:t>
            </a:r>
            <a:r>
              <a:rPr lang="en-US" dirty="0"/>
              <a:t> e </a:t>
            </a:r>
            <a:r>
              <a:rPr lang="en-US" dirty="0" err="1"/>
              <a:t>burgut</a:t>
            </a:r>
            <a:r>
              <a:rPr lang="en-US" dirty="0"/>
              <a:t> </a:t>
            </a:r>
            <a:r>
              <a:rPr lang="en-US" dirty="0" err="1"/>
              <a:t>për</a:t>
            </a:r>
            <a:r>
              <a:rPr lang="en-US" dirty="0"/>
              <a:t> </a:t>
            </a:r>
            <a:r>
              <a:rPr lang="en-US" dirty="0" err="1"/>
              <a:t>shtrimin</a:t>
            </a:r>
            <a:r>
              <a:rPr lang="en-US" dirty="0"/>
              <a:t> </a:t>
            </a:r>
            <a:r>
              <a:rPr lang="en-US" dirty="0" err="1"/>
              <a:t>dhe</a:t>
            </a:r>
            <a:r>
              <a:rPr lang="en-US" dirty="0"/>
              <a:t> </a:t>
            </a:r>
            <a:r>
              <a:rPr lang="en-US" dirty="0" err="1"/>
              <a:t>trajtimin</a:t>
            </a:r>
            <a:r>
              <a:rPr lang="en-US" dirty="0"/>
              <a:t> e </a:t>
            </a:r>
            <a:r>
              <a:rPr lang="en-US" dirty="0" err="1"/>
              <a:t>pacientëve</a:t>
            </a:r>
            <a:r>
              <a:rPr lang="en-US" dirty="0"/>
              <a:t> me </a:t>
            </a:r>
            <a:r>
              <a:rPr lang="en-US" dirty="0" err="1"/>
              <a:t>tuberkuloz</a:t>
            </a:r>
            <a:r>
              <a:rPr lang="en-US" dirty="0"/>
              <a:t> </a:t>
            </a:r>
            <a:r>
              <a:rPr lang="en-US" dirty="0" err="1"/>
              <a:t>që</a:t>
            </a:r>
            <a:r>
              <a:rPr lang="en-US" dirty="0"/>
              <a:t> </a:t>
            </a:r>
            <a:r>
              <a:rPr lang="en-US" dirty="0" err="1"/>
              <a:t>janë</a:t>
            </a:r>
            <a:r>
              <a:rPr lang="en-US" dirty="0"/>
              <a:t> </a:t>
            </a:r>
            <a:r>
              <a:rPr lang="en-US" dirty="0" err="1"/>
              <a:t>të</a:t>
            </a:r>
            <a:r>
              <a:rPr lang="en-US" dirty="0"/>
              <a:t> </a:t>
            </a:r>
            <a:r>
              <a:rPr lang="en-US" dirty="0" err="1"/>
              <a:t>burgosur</a:t>
            </a:r>
            <a:r>
              <a:rPr lang="en-US" dirty="0"/>
              <a:t> </a:t>
            </a:r>
            <a:r>
              <a:rPr lang="en-US" dirty="0" err="1"/>
              <a:t>dhe</a:t>
            </a:r>
            <a:r>
              <a:rPr lang="en-US" dirty="0"/>
              <a:t> </a:t>
            </a:r>
            <a:r>
              <a:rPr lang="en-US" dirty="0" err="1"/>
              <a:t>ndjekja</a:t>
            </a:r>
            <a:r>
              <a:rPr lang="en-US" dirty="0"/>
              <a:t> e </a:t>
            </a:r>
            <a:r>
              <a:rPr lang="en-US" dirty="0" err="1"/>
              <a:t>tyre</a:t>
            </a:r>
            <a:r>
              <a:rPr lang="en-US" dirty="0"/>
              <a:t> </a:t>
            </a:r>
            <a:r>
              <a:rPr lang="en-US" dirty="0" err="1"/>
              <a:t>kur</a:t>
            </a:r>
            <a:r>
              <a:rPr lang="en-US" dirty="0"/>
              <a:t> </a:t>
            </a:r>
            <a:r>
              <a:rPr lang="en-US" dirty="0" err="1"/>
              <a:t>dalin</a:t>
            </a:r>
            <a:r>
              <a:rPr lang="en-US" dirty="0"/>
              <a:t> </a:t>
            </a:r>
            <a:r>
              <a:rPr lang="en-US" dirty="0" err="1"/>
              <a:t>nga</a:t>
            </a:r>
            <a:r>
              <a:rPr lang="en-US" dirty="0"/>
              <a:t> </a:t>
            </a:r>
            <a:r>
              <a:rPr lang="en-US" dirty="0" err="1"/>
              <a:t>burgu</a:t>
            </a:r>
            <a:r>
              <a:rPr lang="en-US" dirty="0"/>
              <a:t> </a:t>
            </a:r>
            <a:r>
              <a:rPr lang="en-US" dirty="0" err="1"/>
              <a:t>nëse</a:t>
            </a:r>
            <a:r>
              <a:rPr lang="en-US" dirty="0"/>
              <a:t> </a:t>
            </a:r>
            <a:r>
              <a:rPr lang="en-US" dirty="0" err="1"/>
              <a:t>trajtohen</a:t>
            </a:r>
            <a:r>
              <a:rPr lang="en-US" dirty="0"/>
              <a:t> </a:t>
            </a:r>
            <a:r>
              <a:rPr lang="en-US" dirty="0" err="1"/>
              <a:t>për</a:t>
            </a:r>
            <a:r>
              <a:rPr lang="en-US" dirty="0"/>
              <a:t> TBC.</a:t>
            </a:r>
          </a:p>
          <a:p>
            <a:pPr lvl="0"/>
            <a:r>
              <a:rPr lang="en-US" dirty="0" err="1"/>
              <a:t>Bashkëpunimi</a:t>
            </a:r>
            <a:r>
              <a:rPr lang="en-US" dirty="0"/>
              <a:t> me </a:t>
            </a:r>
            <a:r>
              <a:rPr lang="en-US" dirty="0" err="1"/>
              <a:t>Laboratorin</a:t>
            </a:r>
            <a:r>
              <a:rPr lang="en-US" dirty="0"/>
              <a:t> e </a:t>
            </a:r>
            <a:r>
              <a:rPr lang="en-US" dirty="0" err="1"/>
              <a:t>Referencës</a:t>
            </a:r>
            <a:r>
              <a:rPr lang="en-US" dirty="0"/>
              <a:t> </a:t>
            </a:r>
            <a:r>
              <a:rPr lang="en-US" dirty="0" err="1"/>
              <a:t>së</a:t>
            </a:r>
            <a:r>
              <a:rPr lang="en-US" dirty="0"/>
              <a:t> TB </a:t>
            </a:r>
            <a:r>
              <a:rPr lang="en-US" dirty="0" err="1"/>
              <a:t>për</a:t>
            </a:r>
            <a:r>
              <a:rPr lang="en-US" dirty="0"/>
              <a:t> </a:t>
            </a:r>
            <a:r>
              <a:rPr lang="en-US" dirty="0" err="1"/>
              <a:t>kryerjen</a:t>
            </a:r>
            <a:r>
              <a:rPr lang="en-US" dirty="0"/>
              <a:t> e </a:t>
            </a:r>
            <a:r>
              <a:rPr lang="en-US" dirty="0" err="1"/>
              <a:t>ekzaminimeve</a:t>
            </a:r>
            <a:r>
              <a:rPr lang="en-US" dirty="0"/>
              <a:t> </a:t>
            </a:r>
            <a:r>
              <a:rPr lang="en-US" dirty="0" err="1"/>
              <a:t>të</a:t>
            </a:r>
            <a:r>
              <a:rPr lang="en-US" dirty="0"/>
              <a:t> TB</a:t>
            </a:r>
          </a:p>
          <a:p>
            <a:pPr lvl="0"/>
            <a:r>
              <a:rPr lang="en-US" dirty="0" err="1"/>
              <a:t>Bashkëpunimi</a:t>
            </a:r>
            <a:r>
              <a:rPr lang="en-US" dirty="0"/>
              <a:t> me </a:t>
            </a:r>
            <a:r>
              <a:rPr lang="en-US" dirty="0" err="1"/>
              <a:t>Programin</a:t>
            </a:r>
            <a:r>
              <a:rPr lang="en-US" dirty="0"/>
              <a:t> </a:t>
            </a:r>
            <a:r>
              <a:rPr lang="en-US" dirty="0" err="1"/>
              <a:t>Kombetar</a:t>
            </a:r>
            <a:r>
              <a:rPr lang="en-US" dirty="0"/>
              <a:t>  </a:t>
            </a:r>
            <a:r>
              <a:rPr lang="en-US" dirty="0" err="1"/>
              <a:t>për</a:t>
            </a:r>
            <a:r>
              <a:rPr lang="en-US" dirty="0"/>
              <a:t> TB </a:t>
            </a:r>
            <a:r>
              <a:rPr lang="en-US" dirty="0" err="1"/>
              <a:t>dhe</a:t>
            </a:r>
            <a:r>
              <a:rPr lang="en-US" dirty="0"/>
              <a:t> HIV </a:t>
            </a:r>
            <a:r>
              <a:rPr lang="en-US" dirty="0" err="1"/>
              <a:t>për</a:t>
            </a:r>
            <a:r>
              <a:rPr lang="en-US" dirty="0"/>
              <a:t> </a:t>
            </a:r>
            <a:r>
              <a:rPr lang="en-US" dirty="0" err="1"/>
              <a:t>mbështetje</a:t>
            </a:r>
            <a:r>
              <a:rPr lang="en-US" dirty="0"/>
              <a:t> </a:t>
            </a:r>
            <a:r>
              <a:rPr lang="en-US" dirty="0" err="1"/>
              <a:t>në</a:t>
            </a:r>
            <a:r>
              <a:rPr lang="en-US" dirty="0"/>
              <a:t> </a:t>
            </a:r>
            <a:r>
              <a:rPr lang="en-US" dirty="0" err="1"/>
              <a:t>lidhje</a:t>
            </a:r>
            <a:r>
              <a:rPr lang="en-US" dirty="0"/>
              <a:t> me </a:t>
            </a:r>
            <a:r>
              <a:rPr lang="en-US" dirty="0" err="1"/>
              <a:t>kontrollin</a:t>
            </a:r>
            <a:r>
              <a:rPr lang="en-US" dirty="0"/>
              <a:t> e TB </a:t>
            </a:r>
            <a:r>
              <a:rPr lang="en-US" dirty="0" err="1"/>
              <a:t>dhe</a:t>
            </a:r>
            <a:r>
              <a:rPr lang="en-US" dirty="0"/>
              <a:t> HIV </a:t>
            </a:r>
            <a:r>
              <a:rPr lang="en-US" dirty="0" err="1"/>
              <a:t>në</a:t>
            </a:r>
            <a:r>
              <a:rPr lang="en-US" dirty="0"/>
              <a:t> </a:t>
            </a:r>
            <a:r>
              <a:rPr lang="en-US" dirty="0" err="1"/>
              <a:t>burgje</a:t>
            </a:r>
            <a:r>
              <a:rPr lang="en-US" dirty="0"/>
              <a:t>, </a:t>
            </a:r>
            <a:r>
              <a:rPr lang="en-US" dirty="0" err="1"/>
              <a:t>pasi</a:t>
            </a:r>
            <a:r>
              <a:rPr lang="en-US" dirty="0"/>
              <a:t> </a:t>
            </a:r>
            <a:r>
              <a:rPr lang="en-US" dirty="0" err="1"/>
              <a:t>gjatë</a:t>
            </a:r>
            <a:r>
              <a:rPr lang="en-US" dirty="0"/>
              <a:t> </a:t>
            </a:r>
            <a:r>
              <a:rPr lang="en-US" dirty="0" err="1"/>
              <a:t>pandemisë</a:t>
            </a:r>
            <a:r>
              <a:rPr lang="en-US" dirty="0"/>
              <a:t> </a:t>
            </a:r>
            <a:r>
              <a:rPr lang="en-US" dirty="0" err="1"/>
              <a:t>nuk</a:t>
            </a:r>
            <a:r>
              <a:rPr lang="en-US" dirty="0"/>
              <a:t> </a:t>
            </a:r>
            <a:r>
              <a:rPr lang="en-US" dirty="0" err="1"/>
              <a:t>ishte</a:t>
            </a:r>
            <a:r>
              <a:rPr lang="en-US" dirty="0"/>
              <a:t> </a:t>
            </a:r>
            <a:r>
              <a:rPr lang="en-US" dirty="0" err="1"/>
              <a:t>në</a:t>
            </a:r>
            <a:r>
              <a:rPr lang="en-US" dirty="0"/>
              <a:t> </a:t>
            </a:r>
            <a:r>
              <a:rPr lang="en-US" dirty="0" err="1"/>
              <a:t>nivelin</a:t>
            </a:r>
            <a:r>
              <a:rPr lang="en-US" dirty="0"/>
              <a:t> e </a:t>
            </a:r>
            <a:r>
              <a:rPr lang="en-US" dirty="0" err="1"/>
              <a:t>duhur</a:t>
            </a:r>
            <a:r>
              <a:rPr lang="en-US" dirty="0"/>
              <a:t> </a:t>
            </a:r>
            <a:r>
              <a:rPr lang="en-US" dirty="0" err="1"/>
              <a:t>për</a:t>
            </a:r>
            <a:r>
              <a:rPr lang="en-US" dirty="0"/>
              <a:t> </a:t>
            </a:r>
            <a:r>
              <a:rPr lang="en-US" dirty="0" err="1"/>
              <a:t>shkak</a:t>
            </a:r>
            <a:r>
              <a:rPr lang="en-US" dirty="0"/>
              <a:t> </a:t>
            </a:r>
            <a:r>
              <a:rPr lang="en-US" dirty="0" err="1"/>
              <a:t>të</a:t>
            </a:r>
            <a:r>
              <a:rPr lang="en-US" dirty="0"/>
              <a:t> </a:t>
            </a:r>
            <a:r>
              <a:rPr lang="en-US" dirty="0" err="1"/>
              <a:t>problemeve</a:t>
            </a:r>
            <a:r>
              <a:rPr lang="en-US" dirty="0"/>
              <a:t> </a:t>
            </a:r>
            <a:r>
              <a:rPr lang="en-US" dirty="0" err="1"/>
              <a:t>të</a:t>
            </a:r>
            <a:r>
              <a:rPr lang="en-US" dirty="0"/>
              <a:t> </a:t>
            </a:r>
            <a:r>
              <a:rPr lang="en-US" dirty="0" err="1"/>
              <a:t>krijuara</a:t>
            </a:r>
            <a:r>
              <a:rPr lang="en-US" dirty="0"/>
              <a:t> </a:t>
            </a:r>
            <a:r>
              <a:rPr lang="en-US" dirty="0" err="1"/>
              <a:t>nga</a:t>
            </a:r>
            <a:r>
              <a:rPr lang="en-US" dirty="0"/>
              <a:t> Covid-19.</a:t>
            </a:r>
          </a:p>
          <a:p>
            <a:pPr lvl="0"/>
            <a:r>
              <a:rPr lang="en-US" dirty="0" err="1"/>
              <a:t>Diskutim</a:t>
            </a:r>
            <a:r>
              <a:rPr lang="en-US" dirty="0"/>
              <a:t> </a:t>
            </a:r>
            <a:r>
              <a:rPr lang="en-US" dirty="0" err="1"/>
              <a:t>mbi</a:t>
            </a:r>
            <a:r>
              <a:rPr lang="en-US" dirty="0"/>
              <a:t> </a:t>
            </a:r>
            <a:r>
              <a:rPr lang="en-US" dirty="0" err="1"/>
              <a:t>fokusin</a:t>
            </a:r>
            <a:r>
              <a:rPr lang="en-US" dirty="0"/>
              <a:t> </a:t>
            </a:r>
            <a:r>
              <a:rPr lang="en-US" dirty="0" err="1"/>
              <a:t>në</a:t>
            </a:r>
            <a:r>
              <a:rPr lang="en-US" dirty="0"/>
              <a:t> </a:t>
            </a:r>
            <a:r>
              <a:rPr lang="en-US" dirty="0" err="1"/>
              <a:t>buxhetin</a:t>
            </a:r>
            <a:r>
              <a:rPr lang="en-US" dirty="0"/>
              <a:t> e </a:t>
            </a:r>
            <a:r>
              <a:rPr lang="en-US" dirty="0" err="1"/>
              <a:t>akorduar</a:t>
            </a:r>
            <a:r>
              <a:rPr lang="en-US" dirty="0"/>
              <a:t> </a:t>
            </a:r>
            <a:r>
              <a:rPr lang="en-US" dirty="0" err="1"/>
              <a:t>për</a:t>
            </a:r>
            <a:r>
              <a:rPr lang="en-US" dirty="0"/>
              <a:t> </a:t>
            </a:r>
            <a:r>
              <a:rPr lang="en-US" dirty="0" err="1"/>
              <a:t>kontrollin</a:t>
            </a:r>
            <a:r>
              <a:rPr lang="en-US" dirty="0"/>
              <a:t> e TB </a:t>
            </a:r>
            <a:r>
              <a:rPr lang="en-US" dirty="0" err="1"/>
              <a:t>dhe</a:t>
            </a:r>
            <a:r>
              <a:rPr lang="en-US" dirty="0"/>
              <a:t> HIV </a:t>
            </a:r>
            <a:r>
              <a:rPr lang="en-US" dirty="0" err="1"/>
              <a:t>në</a:t>
            </a:r>
            <a:r>
              <a:rPr lang="en-US" dirty="0"/>
              <a:t> </a:t>
            </a:r>
            <a:r>
              <a:rPr lang="en-US" dirty="0" err="1"/>
              <a:t>burgje</a:t>
            </a:r>
            <a:endParaRPr lang="en-US" dirty="0"/>
          </a:p>
          <a:p>
            <a:pPr lvl="0"/>
            <a:r>
              <a:rPr lang="en-US" dirty="0" err="1"/>
              <a:t>Sistemi</a:t>
            </a:r>
            <a:r>
              <a:rPr lang="en-US" dirty="0"/>
              <a:t> </a:t>
            </a:r>
            <a:r>
              <a:rPr lang="en-US" dirty="0" err="1"/>
              <a:t>i</a:t>
            </a:r>
            <a:r>
              <a:rPr lang="en-US" dirty="0"/>
              <a:t> </a:t>
            </a:r>
            <a:r>
              <a:rPr lang="en-US" dirty="0" err="1"/>
              <a:t>raportimit</a:t>
            </a:r>
            <a:r>
              <a:rPr lang="en-US" dirty="0"/>
              <a:t> </a:t>
            </a:r>
            <a:r>
              <a:rPr lang="en-US" dirty="0" err="1"/>
              <a:t>të</a:t>
            </a:r>
            <a:r>
              <a:rPr lang="en-US" dirty="0"/>
              <a:t> </a:t>
            </a:r>
            <a:r>
              <a:rPr lang="en-US" dirty="0" err="1"/>
              <a:t>rasteve</a:t>
            </a:r>
            <a:r>
              <a:rPr lang="en-US" dirty="0"/>
              <a:t> </a:t>
            </a:r>
            <a:r>
              <a:rPr lang="en-US" dirty="0" err="1"/>
              <a:t>të</a:t>
            </a:r>
            <a:r>
              <a:rPr lang="en-US" dirty="0"/>
              <a:t> TB </a:t>
            </a:r>
            <a:r>
              <a:rPr lang="en-US" dirty="0" err="1"/>
              <a:t>dhe</a:t>
            </a:r>
            <a:r>
              <a:rPr lang="en-US" dirty="0"/>
              <a:t> HIV </a:t>
            </a:r>
            <a:r>
              <a:rPr lang="en-US" dirty="0" err="1"/>
              <a:t>në</a:t>
            </a:r>
            <a:r>
              <a:rPr lang="en-US" dirty="0"/>
              <a:t> </a:t>
            </a:r>
            <a:r>
              <a:rPr lang="en-US" dirty="0" err="1"/>
              <a:t>programet</a:t>
            </a:r>
            <a:r>
              <a:rPr lang="en-US" dirty="0"/>
              <a:t> </a:t>
            </a:r>
            <a:r>
              <a:rPr lang="en-US" dirty="0" err="1"/>
              <a:t>përkatëse</a:t>
            </a:r>
            <a:r>
              <a:rPr lang="en-US" b="1" dirty="0"/>
              <a:t>.</a:t>
            </a:r>
          </a:p>
          <a:p>
            <a:pPr lvl="0"/>
            <a:r>
              <a:rPr lang="en-US" b="1" i="1" u="sng" dirty="0" err="1"/>
              <a:t>Mungesa</a:t>
            </a:r>
            <a:r>
              <a:rPr lang="en-US" b="1" i="1" u="sng" dirty="0"/>
              <a:t> e </a:t>
            </a:r>
            <a:r>
              <a:rPr lang="en-US" b="1" i="1" u="sng" dirty="0" err="1"/>
              <a:t>mjekut</a:t>
            </a:r>
            <a:r>
              <a:rPr lang="en-US" b="1" i="1" u="sng" dirty="0"/>
              <a:t> </a:t>
            </a:r>
            <a:r>
              <a:rPr lang="en-US" b="1" i="1" u="sng" dirty="0" err="1"/>
              <a:t>pneumolog</a:t>
            </a:r>
            <a:r>
              <a:rPr lang="en-US" b="1" i="1" u="sng" dirty="0"/>
              <a:t> ne </a:t>
            </a:r>
            <a:r>
              <a:rPr lang="en-US" b="1" i="1" u="sng" dirty="0" err="1"/>
              <a:t>spitalin</a:t>
            </a:r>
            <a:r>
              <a:rPr lang="en-US" b="1" i="1" u="sng" dirty="0"/>
              <a:t> e </a:t>
            </a:r>
            <a:r>
              <a:rPr lang="en-US" b="1" i="1" u="sng" dirty="0" err="1"/>
              <a:t>burgut</a:t>
            </a:r>
            <a:r>
              <a:rPr lang="en-US" b="1" i="1" u="sng" dirty="0"/>
              <a:t> </a:t>
            </a:r>
            <a:endParaRPr lang="en-US" i="1" u="sng" dirty="0"/>
          </a:p>
        </p:txBody>
      </p:sp>
    </p:spTree>
    <p:extLst>
      <p:ext uri="{BB962C8B-B14F-4D97-AF65-F5344CB8AC3E}">
        <p14:creationId xmlns:p14="http://schemas.microsoft.com/office/powerpoint/2010/main" val="1138672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err="1"/>
              <a:t>Materniteti</a:t>
            </a:r>
            <a:r>
              <a:rPr lang="en-US" b="1" dirty="0"/>
              <a:t> I </a:t>
            </a:r>
            <a:r>
              <a:rPr lang="en-US" b="1" dirty="0" err="1"/>
              <a:t>ri</a:t>
            </a:r>
            <a:r>
              <a:rPr lang="en-US" b="1" dirty="0"/>
              <a:t>   </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err="1"/>
              <a:t>Të</a:t>
            </a:r>
            <a:r>
              <a:rPr lang="en-US" dirty="0"/>
              <a:t> </a:t>
            </a:r>
            <a:r>
              <a:rPr lang="en-US" dirty="0" err="1"/>
              <a:t>fokusohet</a:t>
            </a:r>
            <a:r>
              <a:rPr lang="en-US" dirty="0"/>
              <a:t> </a:t>
            </a:r>
            <a:r>
              <a:rPr lang="en-US" dirty="0" err="1"/>
              <a:t>në</a:t>
            </a:r>
            <a:r>
              <a:rPr lang="en-US" dirty="0"/>
              <a:t> </a:t>
            </a:r>
            <a:r>
              <a:rPr lang="en-US" dirty="0" err="1"/>
              <a:t>rritjen</a:t>
            </a:r>
            <a:r>
              <a:rPr lang="en-US" dirty="0"/>
              <a:t> e </a:t>
            </a:r>
            <a:r>
              <a:rPr lang="en-US" dirty="0" err="1"/>
              <a:t>aksesueshmërisë</a:t>
            </a:r>
            <a:r>
              <a:rPr lang="en-US" dirty="0"/>
              <a:t> </a:t>
            </a:r>
            <a:r>
              <a:rPr lang="en-US" dirty="0" err="1"/>
              <a:t>dhe</a:t>
            </a:r>
            <a:r>
              <a:rPr lang="en-US" dirty="0"/>
              <a:t> </a:t>
            </a:r>
            <a:r>
              <a:rPr lang="en-US" dirty="0" err="1"/>
              <a:t>cilësisë</a:t>
            </a:r>
            <a:r>
              <a:rPr lang="en-US" dirty="0"/>
              <a:t> </a:t>
            </a:r>
            <a:r>
              <a:rPr lang="en-US" dirty="0" err="1"/>
              <a:t>së</a:t>
            </a:r>
            <a:r>
              <a:rPr lang="en-US" dirty="0"/>
              <a:t> </a:t>
            </a:r>
            <a:r>
              <a:rPr lang="en-US" dirty="0" err="1"/>
              <a:t>kujdesit</a:t>
            </a:r>
            <a:r>
              <a:rPr lang="en-US" dirty="0"/>
              <a:t> </a:t>
            </a:r>
            <a:r>
              <a:rPr lang="en-US" dirty="0" err="1"/>
              <a:t>shëndetësor</a:t>
            </a:r>
            <a:r>
              <a:rPr lang="en-US" dirty="0"/>
              <a:t> neonatal </a:t>
            </a:r>
            <a:r>
              <a:rPr lang="en-US" dirty="0" err="1"/>
              <a:t>dhe</a:t>
            </a:r>
            <a:r>
              <a:rPr lang="en-US" dirty="0"/>
              <a:t> pediatric </a:t>
            </a:r>
            <a:r>
              <a:rPr lang="en-US" dirty="0" err="1"/>
              <a:t>për</a:t>
            </a:r>
            <a:r>
              <a:rPr lang="en-US" dirty="0"/>
              <a:t> </a:t>
            </a:r>
            <a:r>
              <a:rPr lang="en-US" dirty="0" err="1"/>
              <a:t>të</a:t>
            </a:r>
            <a:r>
              <a:rPr lang="en-US" dirty="0"/>
              <a:t> </a:t>
            </a:r>
            <a:r>
              <a:rPr lang="en-US" dirty="0" err="1"/>
              <a:t>krijuar</a:t>
            </a:r>
            <a:r>
              <a:rPr lang="en-US" dirty="0"/>
              <a:t> </a:t>
            </a:r>
            <a:r>
              <a:rPr lang="en-US" dirty="0" err="1"/>
              <a:t>politika</a:t>
            </a:r>
            <a:r>
              <a:rPr lang="en-US" dirty="0"/>
              <a:t> </a:t>
            </a:r>
            <a:r>
              <a:rPr lang="en-US" dirty="0" err="1"/>
              <a:t>kombëtare</a:t>
            </a:r>
            <a:r>
              <a:rPr lang="en-US" dirty="0"/>
              <a:t> </a:t>
            </a:r>
            <a:r>
              <a:rPr lang="en-US" dirty="0" err="1"/>
              <a:t>shëndetësore</a:t>
            </a:r>
            <a:r>
              <a:rPr lang="en-US" dirty="0"/>
              <a:t> </a:t>
            </a:r>
            <a:r>
              <a:rPr lang="en-US" dirty="0" err="1"/>
              <a:t>inovative</a:t>
            </a:r>
            <a:r>
              <a:rPr lang="en-US" dirty="0"/>
              <a:t> </a:t>
            </a:r>
            <a:r>
              <a:rPr lang="en-US" dirty="0" err="1"/>
              <a:t>që</a:t>
            </a:r>
            <a:r>
              <a:rPr lang="en-US" dirty="0"/>
              <a:t> </a:t>
            </a:r>
            <a:r>
              <a:rPr lang="en-US" dirty="0" err="1"/>
              <a:t>adresojnë</a:t>
            </a:r>
            <a:r>
              <a:rPr lang="en-US" dirty="0"/>
              <a:t> </a:t>
            </a:r>
            <a:r>
              <a:rPr lang="en-US" dirty="0" err="1"/>
              <a:t>nevojat</a:t>
            </a:r>
            <a:r>
              <a:rPr lang="en-US" dirty="0"/>
              <a:t> e </a:t>
            </a:r>
            <a:r>
              <a:rPr lang="en-US" dirty="0" err="1"/>
              <a:t>sistemit</a:t>
            </a:r>
            <a:r>
              <a:rPr lang="en-US" dirty="0"/>
              <a:t> </a:t>
            </a:r>
            <a:r>
              <a:rPr lang="en-US" dirty="0" err="1"/>
              <a:t>të</a:t>
            </a:r>
            <a:r>
              <a:rPr lang="en-US" dirty="0"/>
              <a:t> </a:t>
            </a:r>
            <a:r>
              <a:rPr lang="en-US" dirty="0" err="1"/>
              <a:t>kujdesit</a:t>
            </a:r>
            <a:r>
              <a:rPr lang="en-US" dirty="0"/>
              <a:t> </a:t>
            </a:r>
            <a:r>
              <a:rPr lang="en-US" dirty="0" err="1"/>
              <a:t>shëndetësor</a:t>
            </a:r>
            <a:endParaRPr lang="en-US" dirty="0"/>
          </a:p>
          <a:p>
            <a:pPr lvl="0"/>
            <a:r>
              <a:rPr lang="en-US" dirty="0" err="1"/>
              <a:t>Mbeshtetje</a:t>
            </a:r>
            <a:r>
              <a:rPr lang="en-US" dirty="0"/>
              <a:t> </a:t>
            </a:r>
            <a:r>
              <a:rPr lang="en-US" dirty="0" err="1"/>
              <a:t>për</a:t>
            </a:r>
            <a:r>
              <a:rPr lang="en-US" dirty="0"/>
              <a:t> </a:t>
            </a:r>
            <a:r>
              <a:rPr lang="en-US" dirty="0" err="1"/>
              <a:t>të</a:t>
            </a:r>
            <a:r>
              <a:rPr lang="en-US" dirty="0"/>
              <a:t> </a:t>
            </a:r>
            <a:r>
              <a:rPr lang="en-US" dirty="0" err="1"/>
              <a:t>rritur</a:t>
            </a:r>
            <a:r>
              <a:rPr lang="en-US" dirty="0"/>
              <a:t> </a:t>
            </a:r>
            <a:r>
              <a:rPr lang="en-US" dirty="0" err="1"/>
              <a:t>aksesin</a:t>
            </a:r>
            <a:r>
              <a:rPr lang="en-US" dirty="0"/>
              <a:t> </a:t>
            </a:r>
            <a:r>
              <a:rPr lang="en-US" dirty="0" err="1"/>
              <a:t>në</a:t>
            </a:r>
            <a:r>
              <a:rPr lang="en-US" dirty="0"/>
              <a:t> </a:t>
            </a:r>
            <a:r>
              <a:rPr lang="en-US" dirty="0" err="1"/>
              <a:t>kujdesin</a:t>
            </a:r>
            <a:r>
              <a:rPr lang="en-US" dirty="0"/>
              <a:t> </a:t>
            </a:r>
            <a:r>
              <a:rPr lang="en-US" dirty="0" err="1"/>
              <a:t>thelbësor</a:t>
            </a:r>
            <a:r>
              <a:rPr lang="en-US" dirty="0"/>
              <a:t> </a:t>
            </a:r>
            <a:r>
              <a:rPr lang="en-US" dirty="0" err="1"/>
              <a:t>shëndetësor</a:t>
            </a:r>
            <a:r>
              <a:rPr lang="en-US" dirty="0"/>
              <a:t> </a:t>
            </a:r>
            <a:r>
              <a:rPr lang="en-US" dirty="0" err="1"/>
              <a:t>për</a:t>
            </a:r>
            <a:r>
              <a:rPr lang="en-US" dirty="0"/>
              <a:t> </a:t>
            </a:r>
            <a:r>
              <a:rPr lang="en-US" dirty="0" err="1"/>
              <a:t>nënat</a:t>
            </a:r>
            <a:r>
              <a:rPr lang="en-US" dirty="0"/>
              <a:t> </a:t>
            </a:r>
            <a:r>
              <a:rPr lang="en-US" dirty="0" err="1"/>
              <a:t>dhe</a:t>
            </a:r>
            <a:r>
              <a:rPr lang="en-US" dirty="0"/>
              <a:t> </a:t>
            </a:r>
            <a:r>
              <a:rPr lang="en-US" dirty="0" err="1"/>
              <a:t>fëmijët</a:t>
            </a:r>
            <a:r>
              <a:rPr lang="en-US" dirty="0"/>
              <a:t>, </a:t>
            </a:r>
          </a:p>
          <a:p>
            <a:pPr lvl="0"/>
            <a:r>
              <a:rPr lang="en-US" dirty="0" err="1"/>
              <a:t>për</a:t>
            </a:r>
            <a:r>
              <a:rPr lang="en-US" dirty="0"/>
              <a:t> </a:t>
            </a:r>
            <a:r>
              <a:rPr lang="en-US" dirty="0" err="1"/>
              <a:t>të</a:t>
            </a:r>
            <a:r>
              <a:rPr lang="en-US" dirty="0"/>
              <a:t> </a:t>
            </a:r>
            <a:r>
              <a:rPr lang="en-US" dirty="0" err="1"/>
              <a:t>parandaluar</a:t>
            </a:r>
            <a:r>
              <a:rPr lang="en-US" dirty="0"/>
              <a:t> </a:t>
            </a:r>
            <a:r>
              <a:rPr lang="en-US" dirty="0" err="1"/>
              <a:t>sëmundjet</a:t>
            </a:r>
            <a:r>
              <a:rPr lang="en-US" dirty="0"/>
              <a:t> </a:t>
            </a:r>
            <a:r>
              <a:rPr lang="en-US" dirty="0" err="1"/>
              <a:t>infektive</a:t>
            </a:r>
            <a:r>
              <a:rPr lang="en-US" dirty="0"/>
              <a:t> </a:t>
            </a:r>
            <a:r>
              <a:rPr lang="en-US" dirty="0" err="1"/>
              <a:t>dhe</a:t>
            </a:r>
            <a:r>
              <a:rPr lang="en-US" dirty="0"/>
              <a:t> </a:t>
            </a:r>
            <a:r>
              <a:rPr lang="en-US" dirty="0" err="1"/>
              <a:t>për</a:t>
            </a:r>
            <a:r>
              <a:rPr lang="en-US" dirty="0"/>
              <a:t> </a:t>
            </a:r>
            <a:r>
              <a:rPr lang="en-US" dirty="0" err="1"/>
              <a:t>të</a:t>
            </a:r>
            <a:r>
              <a:rPr lang="en-US" dirty="0"/>
              <a:t> </a:t>
            </a:r>
            <a:r>
              <a:rPr lang="en-US" dirty="0" err="1"/>
              <a:t>reduktuar</a:t>
            </a:r>
            <a:r>
              <a:rPr lang="en-US" dirty="0"/>
              <a:t> </a:t>
            </a:r>
            <a:r>
              <a:rPr lang="en-US" dirty="0" err="1"/>
              <a:t>shkallën</a:t>
            </a:r>
            <a:r>
              <a:rPr lang="en-US" dirty="0"/>
              <a:t> e </a:t>
            </a:r>
            <a:r>
              <a:rPr lang="en-US" dirty="0" err="1"/>
              <a:t>infektimit</a:t>
            </a:r>
            <a:r>
              <a:rPr lang="en-US" dirty="0"/>
              <a:t> me HIV/AIDS </a:t>
            </a:r>
            <a:r>
              <a:rPr lang="en-US" dirty="0" err="1"/>
              <a:t>dhe</a:t>
            </a:r>
            <a:r>
              <a:rPr lang="en-US" dirty="0"/>
              <a:t> </a:t>
            </a:r>
            <a:r>
              <a:rPr lang="en-US" dirty="0" err="1"/>
              <a:t>sëmundje</a:t>
            </a:r>
            <a:r>
              <a:rPr lang="en-US" dirty="0"/>
              <a:t> </a:t>
            </a:r>
            <a:r>
              <a:rPr lang="en-US" dirty="0" err="1"/>
              <a:t>të</a:t>
            </a:r>
            <a:r>
              <a:rPr lang="en-US" dirty="0"/>
              <a:t> </a:t>
            </a:r>
            <a:r>
              <a:rPr lang="en-US" dirty="0" err="1"/>
              <a:t>tjera</a:t>
            </a:r>
            <a:r>
              <a:rPr lang="en-US" dirty="0"/>
              <a:t> </a:t>
            </a:r>
            <a:r>
              <a:rPr lang="en-US" dirty="0" err="1"/>
              <a:t>seksualisht</a:t>
            </a:r>
            <a:r>
              <a:rPr lang="en-US" dirty="0"/>
              <a:t> </a:t>
            </a:r>
            <a:r>
              <a:rPr lang="en-US" dirty="0" err="1"/>
              <a:t>të</a:t>
            </a:r>
            <a:r>
              <a:rPr lang="en-US" dirty="0"/>
              <a:t> </a:t>
            </a:r>
            <a:r>
              <a:rPr lang="en-US" dirty="0" err="1"/>
              <a:t>transmetueshme</a:t>
            </a:r>
            <a:endParaRPr lang="en-US" dirty="0"/>
          </a:p>
          <a:p>
            <a:pPr lvl="0"/>
            <a:r>
              <a:rPr lang="en-US" dirty="0" err="1"/>
              <a:t>bashkëpunimi</a:t>
            </a:r>
            <a:r>
              <a:rPr lang="en-US" dirty="0"/>
              <a:t> </a:t>
            </a:r>
            <a:r>
              <a:rPr lang="en-US" dirty="0" err="1"/>
              <a:t>i</a:t>
            </a:r>
            <a:r>
              <a:rPr lang="en-US" dirty="0"/>
              <a:t> </a:t>
            </a:r>
            <a:r>
              <a:rPr lang="en-US" dirty="0" err="1"/>
              <a:t>fortë</a:t>
            </a:r>
            <a:r>
              <a:rPr lang="en-US" dirty="0"/>
              <a:t> me </a:t>
            </a:r>
            <a:r>
              <a:rPr lang="en-US" dirty="0" err="1"/>
              <a:t>Programin</a:t>
            </a:r>
            <a:r>
              <a:rPr lang="en-US" dirty="0"/>
              <a:t> </a:t>
            </a:r>
            <a:r>
              <a:rPr lang="en-US" dirty="0" err="1"/>
              <a:t>Kombëtar</a:t>
            </a:r>
            <a:r>
              <a:rPr lang="en-US" dirty="0"/>
              <a:t> </a:t>
            </a:r>
            <a:r>
              <a:rPr lang="en-US" dirty="0" err="1"/>
              <a:t>të</a:t>
            </a:r>
            <a:r>
              <a:rPr lang="en-US" dirty="0"/>
              <a:t> TB </a:t>
            </a:r>
            <a:r>
              <a:rPr lang="en-US" dirty="0" err="1"/>
              <a:t>për</a:t>
            </a:r>
            <a:r>
              <a:rPr lang="en-US" dirty="0"/>
              <a:t> </a:t>
            </a:r>
            <a:r>
              <a:rPr lang="en-US" dirty="0" err="1"/>
              <a:t>parandalimin</a:t>
            </a:r>
            <a:r>
              <a:rPr lang="en-US" dirty="0"/>
              <a:t> e TB-</a:t>
            </a:r>
            <a:r>
              <a:rPr lang="en-US" dirty="0" err="1"/>
              <a:t>së</a:t>
            </a:r>
            <a:r>
              <a:rPr lang="en-US" dirty="0"/>
              <a:t> duke </a:t>
            </a:r>
            <a:r>
              <a:rPr lang="en-US" dirty="0" err="1"/>
              <a:t>përfshirë</a:t>
            </a:r>
            <a:r>
              <a:rPr lang="en-US" dirty="0"/>
              <a:t> </a:t>
            </a:r>
            <a:r>
              <a:rPr lang="en-US" dirty="0" err="1"/>
              <a:t>të</a:t>
            </a:r>
            <a:r>
              <a:rPr lang="en-US" dirty="0"/>
              <a:t> </a:t>
            </a:r>
            <a:r>
              <a:rPr lang="en-US" dirty="0" err="1"/>
              <a:t>gjithë</a:t>
            </a:r>
            <a:r>
              <a:rPr lang="en-US" dirty="0"/>
              <a:t> </a:t>
            </a:r>
            <a:r>
              <a:rPr lang="en-US" dirty="0" err="1"/>
              <a:t>elementët</a:t>
            </a:r>
            <a:r>
              <a:rPr lang="en-US" dirty="0"/>
              <a:t> e </a:t>
            </a:r>
            <a:r>
              <a:rPr lang="en-US" dirty="0" err="1"/>
              <a:t>kontrollit</a:t>
            </a:r>
            <a:r>
              <a:rPr lang="en-US" dirty="0"/>
              <a:t> </a:t>
            </a:r>
            <a:r>
              <a:rPr lang="en-US" dirty="0" err="1"/>
              <a:t>të</a:t>
            </a:r>
            <a:r>
              <a:rPr lang="en-US" dirty="0"/>
              <a:t> TB-</a:t>
            </a:r>
            <a:r>
              <a:rPr lang="en-US" dirty="0" err="1"/>
              <a:t>së</a:t>
            </a:r>
            <a:endParaRPr lang="en-US" dirty="0"/>
          </a:p>
          <a:p>
            <a:pPr lvl="0"/>
            <a:r>
              <a:rPr lang="en-US" dirty="0" err="1">
                <a:solidFill>
                  <a:schemeClr val="accent1">
                    <a:lumMod val="75000"/>
                  </a:schemeClr>
                </a:solidFill>
              </a:rPr>
              <a:t>Përditësimi</a:t>
            </a:r>
            <a:r>
              <a:rPr lang="en-US" dirty="0">
                <a:solidFill>
                  <a:schemeClr val="accent1">
                    <a:lumMod val="75000"/>
                  </a:schemeClr>
                </a:solidFill>
              </a:rPr>
              <a:t> </a:t>
            </a:r>
            <a:r>
              <a:rPr lang="en-US" dirty="0" err="1">
                <a:solidFill>
                  <a:schemeClr val="accent1">
                    <a:lumMod val="75000"/>
                  </a:schemeClr>
                </a:solidFill>
              </a:rPr>
              <a:t>i</a:t>
            </a:r>
            <a:r>
              <a:rPr lang="en-US" dirty="0">
                <a:solidFill>
                  <a:schemeClr val="accent1">
                    <a:lumMod val="75000"/>
                  </a:schemeClr>
                </a:solidFill>
              </a:rPr>
              <a:t> </a:t>
            </a:r>
            <a:r>
              <a:rPr lang="en-US" dirty="0" err="1">
                <a:solidFill>
                  <a:schemeClr val="accent1">
                    <a:lumMod val="75000"/>
                  </a:schemeClr>
                </a:solidFill>
              </a:rPr>
              <a:t>udhëzimeve</a:t>
            </a:r>
            <a:r>
              <a:rPr lang="en-US" dirty="0">
                <a:solidFill>
                  <a:schemeClr val="accent1">
                    <a:lumMod val="75000"/>
                  </a:schemeClr>
                </a:solidFill>
              </a:rPr>
              <a:t> </a:t>
            </a:r>
            <a:r>
              <a:rPr lang="en-US" dirty="0" err="1">
                <a:solidFill>
                  <a:schemeClr val="accent1">
                    <a:lumMod val="75000"/>
                  </a:schemeClr>
                </a:solidFill>
              </a:rPr>
              <a:t>për</a:t>
            </a:r>
            <a:r>
              <a:rPr lang="en-US" dirty="0">
                <a:solidFill>
                  <a:schemeClr val="accent1">
                    <a:lumMod val="75000"/>
                  </a:schemeClr>
                </a:solidFill>
              </a:rPr>
              <a:t> </a:t>
            </a:r>
            <a:r>
              <a:rPr lang="en-US" dirty="0" err="1">
                <a:solidFill>
                  <a:schemeClr val="accent1">
                    <a:lumMod val="75000"/>
                  </a:schemeClr>
                </a:solidFill>
              </a:rPr>
              <a:t>menaxhimin</a:t>
            </a:r>
            <a:r>
              <a:rPr lang="en-US" dirty="0">
                <a:solidFill>
                  <a:schemeClr val="accent1">
                    <a:lumMod val="75000"/>
                  </a:schemeClr>
                </a:solidFill>
              </a:rPr>
              <a:t> e </a:t>
            </a:r>
            <a:r>
              <a:rPr lang="en-US" dirty="0" err="1">
                <a:solidFill>
                  <a:schemeClr val="accent1">
                    <a:lumMod val="75000"/>
                  </a:schemeClr>
                </a:solidFill>
              </a:rPr>
              <a:t>rasteve</a:t>
            </a:r>
            <a:r>
              <a:rPr lang="en-US" dirty="0">
                <a:solidFill>
                  <a:schemeClr val="accent1">
                    <a:lumMod val="75000"/>
                  </a:schemeClr>
                </a:solidFill>
              </a:rPr>
              <a:t> me HIV </a:t>
            </a:r>
            <a:r>
              <a:rPr lang="en-US" dirty="0" err="1">
                <a:solidFill>
                  <a:schemeClr val="accent1">
                    <a:lumMod val="75000"/>
                  </a:schemeClr>
                </a:solidFill>
              </a:rPr>
              <a:t>për</a:t>
            </a:r>
            <a:r>
              <a:rPr lang="en-US" dirty="0">
                <a:solidFill>
                  <a:schemeClr val="accent1">
                    <a:lumMod val="75000"/>
                  </a:schemeClr>
                </a:solidFill>
              </a:rPr>
              <a:t> </a:t>
            </a:r>
            <a:r>
              <a:rPr lang="en-US" dirty="0" err="1">
                <a:solidFill>
                  <a:schemeClr val="accent1">
                    <a:lumMod val="75000"/>
                  </a:schemeClr>
                </a:solidFill>
              </a:rPr>
              <a:t>nënat</a:t>
            </a:r>
            <a:r>
              <a:rPr lang="en-US" dirty="0">
                <a:solidFill>
                  <a:schemeClr val="accent1">
                    <a:lumMod val="75000"/>
                  </a:schemeClr>
                </a:solidFill>
              </a:rPr>
              <a:t> </a:t>
            </a:r>
            <a:r>
              <a:rPr lang="en-US" dirty="0" err="1">
                <a:solidFill>
                  <a:schemeClr val="accent1">
                    <a:lumMod val="75000"/>
                  </a:schemeClr>
                </a:solidFill>
              </a:rPr>
              <a:t>dhe</a:t>
            </a:r>
            <a:r>
              <a:rPr lang="en-US" dirty="0">
                <a:solidFill>
                  <a:schemeClr val="accent1">
                    <a:lumMod val="75000"/>
                  </a:schemeClr>
                </a:solidFill>
              </a:rPr>
              <a:t> </a:t>
            </a:r>
            <a:r>
              <a:rPr lang="en-US" dirty="0" err="1">
                <a:solidFill>
                  <a:schemeClr val="accent1">
                    <a:lumMod val="75000"/>
                  </a:schemeClr>
                </a:solidFill>
              </a:rPr>
              <a:t>fëmijët,sidurimi</a:t>
            </a:r>
            <a:r>
              <a:rPr lang="en-US" dirty="0">
                <a:solidFill>
                  <a:schemeClr val="accent1">
                    <a:lumMod val="75000"/>
                  </a:schemeClr>
                </a:solidFill>
              </a:rPr>
              <a:t> I </a:t>
            </a:r>
            <a:r>
              <a:rPr lang="en-US" dirty="0" err="1">
                <a:solidFill>
                  <a:schemeClr val="accent1">
                    <a:lumMod val="75000"/>
                  </a:schemeClr>
                </a:solidFill>
              </a:rPr>
              <a:t>medikamenteve</a:t>
            </a:r>
            <a:r>
              <a:rPr lang="en-US" dirty="0">
                <a:solidFill>
                  <a:schemeClr val="accent1">
                    <a:lumMod val="75000"/>
                  </a:schemeClr>
                </a:solidFill>
              </a:rPr>
              <a:t> </a:t>
            </a:r>
            <a:r>
              <a:rPr lang="en-US" dirty="0" err="1">
                <a:solidFill>
                  <a:schemeClr val="accent1">
                    <a:lumMod val="75000"/>
                  </a:schemeClr>
                </a:solidFill>
              </a:rPr>
              <a:t>te</a:t>
            </a:r>
            <a:r>
              <a:rPr lang="en-US" dirty="0">
                <a:solidFill>
                  <a:schemeClr val="accent1">
                    <a:lumMod val="75000"/>
                  </a:schemeClr>
                </a:solidFill>
              </a:rPr>
              <a:t> </a:t>
            </a:r>
            <a:r>
              <a:rPr lang="en-US" dirty="0" err="1">
                <a:solidFill>
                  <a:schemeClr val="accent1">
                    <a:lumMod val="75000"/>
                  </a:schemeClr>
                </a:solidFill>
              </a:rPr>
              <a:t>nevojshme</a:t>
            </a:r>
            <a:r>
              <a:rPr lang="en-US" dirty="0">
                <a:solidFill>
                  <a:schemeClr val="accent1">
                    <a:lumMod val="75000"/>
                  </a:schemeClr>
                </a:solidFill>
              </a:rPr>
              <a:t> per </a:t>
            </a:r>
            <a:r>
              <a:rPr lang="en-US" dirty="0" err="1">
                <a:solidFill>
                  <a:schemeClr val="accent1">
                    <a:lumMod val="75000"/>
                  </a:schemeClr>
                </a:solidFill>
              </a:rPr>
              <a:t>nenat</a:t>
            </a:r>
            <a:r>
              <a:rPr lang="en-US" dirty="0">
                <a:solidFill>
                  <a:schemeClr val="accent1">
                    <a:lumMod val="75000"/>
                  </a:schemeClr>
                </a:solidFill>
              </a:rPr>
              <a:t> me </a:t>
            </a:r>
            <a:r>
              <a:rPr lang="en-US" dirty="0" err="1">
                <a:solidFill>
                  <a:schemeClr val="accent1">
                    <a:lumMod val="75000"/>
                  </a:schemeClr>
                </a:solidFill>
              </a:rPr>
              <a:t>Hiv</a:t>
            </a:r>
            <a:r>
              <a:rPr lang="en-US" dirty="0">
                <a:solidFill>
                  <a:schemeClr val="accent1">
                    <a:lumMod val="75000"/>
                  </a:schemeClr>
                </a:solidFill>
              </a:rPr>
              <a:t> </a:t>
            </a:r>
            <a:r>
              <a:rPr lang="en-US" dirty="0" err="1">
                <a:solidFill>
                  <a:schemeClr val="accent1">
                    <a:lumMod val="75000"/>
                  </a:schemeClr>
                </a:solidFill>
              </a:rPr>
              <a:t>dhe</a:t>
            </a:r>
            <a:r>
              <a:rPr lang="en-US" dirty="0">
                <a:solidFill>
                  <a:schemeClr val="accent1">
                    <a:lumMod val="75000"/>
                  </a:schemeClr>
                </a:solidFill>
              </a:rPr>
              <a:t> per </a:t>
            </a:r>
            <a:r>
              <a:rPr lang="en-US" dirty="0" err="1">
                <a:solidFill>
                  <a:schemeClr val="accent1">
                    <a:lumMod val="75000"/>
                  </a:schemeClr>
                </a:solidFill>
              </a:rPr>
              <a:t>femijet</a:t>
            </a:r>
            <a:endParaRPr lang="en-US" dirty="0">
              <a:solidFill>
                <a:schemeClr val="accent1">
                  <a:lumMod val="75000"/>
                </a:schemeClr>
              </a:solidFill>
            </a:endParaRPr>
          </a:p>
        </p:txBody>
      </p:sp>
    </p:spTree>
    <p:extLst>
      <p:ext uri="{BB962C8B-B14F-4D97-AF65-F5344CB8AC3E}">
        <p14:creationId xmlns:p14="http://schemas.microsoft.com/office/powerpoint/2010/main" val="1686438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Nga</a:t>
            </a:r>
            <a:r>
              <a:rPr lang="en-US" dirty="0"/>
              <a:t> </a:t>
            </a:r>
            <a:r>
              <a:rPr lang="en-US" dirty="0" err="1"/>
              <a:t>takimet</a:t>
            </a:r>
            <a:r>
              <a:rPr lang="en-US" dirty="0"/>
              <a:t> me </a:t>
            </a:r>
            <a:r>
              <a:rPr lang="en-US" dirty="0" err="1"/>
              <a:t>palët</a:t>
            </a:r>
            <a:r>
              <a:rPr lang="en-US" dirty="0"/>
              <a:t> e </a:t>
            </a:r>
            <a:r>
              <a:rPr lang="en-US" dirty="0" err="1"/>
              <a:t>interesuara</a:t>
            </a:r>
            <a:r>
              <a:rPr lang="en-US" dirty="0"/>
              <a:t> </a:t>
            </a:r>
            <a:r>
              <a:rPr lang="en-US" dirty="0" err="1"/>
              <a:t>në</a:t>
            </a:r>
            <a:r>
              <a:rPr lang="en-US" dirty="0"/>
              <a:t> </a:t>
            </a:r>
            <a:r>
              <a:rPr lang="en-US" dirty="0" err="1"/>
              <a:t>nivel</a:t>
            </a:r>
            <a:r>
              <a:rPr lang="en-US" dirty="0"/>
              <a:t> </a:t>
            </a:r>
            <a:r>
              <a:rPr lang="en-US" dirty="0" err="1"/>
              <a:t>kombëtar</a:t>
            </a:r>
            <a:r>
              <a:rPr lang="en-US" dirty="0"/>
              <a:t>, </a:t>
            </a:r>
            <a:r>
              <a:rPr lang="en-US" dirty="0" err="1"/>
              <a:t>veprimet</a:t>
            </a:r>
            <a:r>
              <a:rPr lang="en-US" dirty="0"/>
              <a:t> e </a:t>
            </a:r>
            <a:r>
              <a:rPr lang="en-US" dirty="0" err="1"/>
              <a:t>nevojshme</a:t>
            </a:r>
            <a:r>
              <a:rPr lang="en-US" dirty="0"/>
              <a:t> </a:t>
            </a:r>
            <a:r>
              <a:rPr lang="en-US" dirty="0" err="1"/>
              <a:t>janë</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r>
              <a:rPr lang="en-US" dirty="0" err="1"/>
              <a:t>Sigurimi</a:t>
            </a:r>
            <a:r>
              <a:rPr lang="en-US" dirty="0"/>
              <a:t> </a:t>
            </a:r>
            <a:r>
              <a:rPr lang="en-US" dirty="0" err="1"/>
              <a:t>i</a:t>
            </a:r>
            <a:r>
              <a:rPr lang="en-US" dirty="0"/>
              <a:t> </a:t>
            </a:r>
            <a:r>
              <a:rPr lang="en-US" dirty="0" err="1"/>
              <a:t>qëndrueshmërisë</a:t>
            </a:r>
            <a:r>
              <a:rPr lang="en-US" dirty="0"/>
              <a:t> </a:t>
            </a:r>
            <a:r>
              <a:rPr lang="en-US" dirty="0" err="1"/>
              <a:t>së</a:t>
            </a:r>
            <a:r>
              <a:rPr lang="en-US" dirty="0"/>
              <a:t> </a:t>
            </a:r>
            <a:r>
              <a:rPr lang="en-US" dirty="0" err="1"/>
              <a:t>shërbimeve</a:t>
            </a:r>
            <a:endParaRPr lang="en-US" dirty="0"/>
          </a:p>
          <a:p>
            <a:r>
              <a:rPr lang="en-US" dirty="0" err="1"/>
              <a:t>Mbështetje</a:t>
            </a:r>
            <a:r>
              <a:rPr lang="en-US" dirty="0"/>
              <a:t> </a:t>
            </a:r>
            <a:r>
              <a:rPr lang="en-US" dirty="0" err="1"/>
              <a:t>dhe</a:t>
            </a:r>
            <a:r>
              <a:rPr lang="en-US" dirty="0"/>
              <a:t> </a:t>
            </a:r>
            <a:r>
              <a:rPr lang="en-US" dirty="0" err="1"/>
              <a:t>këshillim</a:t>
            </a:r>
            <a:r>
              <a:rPr lang="en-US" dirty="0"/>
              <a:t> </a:t>
            </a:r>
            <a:r>
              <a:rPr lang="en-US" dirty="0" err="1"/>
              <a:t>psikosocial</a:t>
            </a:r>
            <a:r>
              <a:rPr lang="en-US" dirty="0"/>
              <a:t>.</a:t>
            </a:r>
          </a:p>
          <a:p>
            <a:r>
              <a:rPr lang="en-US" dirty="0" err="1"/>
              <a:t>Përpjekjet</a:t>
            </a:r>
            <a:r>
              <a:rPr lang="en-US" dirty="0"/>
              <a:t> </a:t>
            </a:r>
            <a:r>
              <a:rPr lang="en-US" dirty="0" err="1"/>
              <a:t>për</a:t>
            </a:r>
            <a:r>
              <a:rPr lang="en-US" dirty="0"/>
              <a:t> </a:t>
            </a:r>
            <a:r>
              <a:rPr lang="en-US" dirty="0" err="1"/>
              <a:t>të</a:t>
            </a:r>
            <a:r>
              <a:rPr lang="en-US" dirty="0"/>
              <a:t> </a:t>
            </a:r>
            <a:r>
              <a:rPr lang="en-US" dirty="0" err="1"/>
              <a:t>promovuar</a:t>
            </a:r>
            <a:r>
              <a:rPr lang="en-US" dirty="0"/>
              <a:t> </a:t>
            </a:r>
            <a:r>
              <a:rPr lang="en-US" dirty="0" err="1"/>
              <a:t>transparencën</a:t>
            </a:r>
            <a:r>
              <a:rPr lang="en-US" dirty="0"/>
              <a:t> </a:t>
            </a:r>
            <a:r>
              <a:rPr lang="en-US" dirty="0" err="1"/>
              <a:t>dhe</a:t>
            </a:r>
            <a:r>
              <a:rPr lang="en-US" dirty="0"/>
              <a:t> </a:t>
            </a:r>
            <a:r>
              <a:rPr lang="en-US" dirty="0" err="1"/>
              <a:t>llogaridhënien</a:t>
            </a:r>
            <a:endParaRPr lang="en-US" dirty="0"/>
          </a:p>
          <a:p>
            <a:r>
              <a:rPr lang="en-US" dirty="0" err="1"/>
              <a:t>Eliminimi</a:t>
            </a:r>
            <a:r>
              <a:rPr lang="en-US" dirty="0"/>
              <a:t> </a:t>
            </a:r>
            <a:r>
              <a:rPr lang="en-US" dirty="0" err="1"/>
              <a:t>i</a:t>
            </a:r>
            <a:r>
              <a:rPr lang="en-US" dirty="0"/>
              <a:t> </a:t>
            </a:r>
            <a:r>
              <a:rPr lang="en-US" dirty="0" err="1"/>
              <a:t>stigmatizimit</a:t>
            </a:r>
            <a:r>
              <a:rPr lang="en-US" dirty="0"/>
              <a:t> </a:t>
            </a:r>
            <a:r>
              <a:rPr lang="en-US" dirty="0" err="1"/>
              <a:t>dhe</a:t>
            </a:r>
            <a:r>
              <a:rPr lang="en-US" dirty="0"/>
              <a:t> </a:t>
            </a:r>
            <a:r>
              <a:rPr lang="en-US" dirty="0" err="1"/>
              <a:t>diskriminimit</a:t>
            </a:r>
            <a:r>
              <a:rPr lang="en-US" dirty="0"/>
              <a:t> </a:t>
            </a:r>
            <a:r>
              <a:rPr lang="en-US" dirty="0" err="1"/>
              <a:t>ndaj</a:t>
            </a:r>
            <a:r>
              <a:rPr lang="en-US" dirty="0"/>
              <a:t> </a:t>
            </a:r>
            <a:r>
              <a:rPr lang="en-US" dirty="0" err="1"/>
              <a:t>të</a:t>
            </a:r>
            <a:r>
              <a:rPr lang="en-US" dirty="0"/>
              <a:t> </a:t>
            </a:r>
            <a:r>
              <a:rPr lang="en-US" dirty="0" err="1"/>
              <a:t>prekurve</a:t>
            </a:r>
            <a:r>
              <a:rPr lang="en-US" dirty="0"/>
              <a:t> </a:t>
            </a:r>
            <a:r>
              <a:rPr lang="en-US" dirty="0" err="1"/>
              <a:t>nga</a:t>
            </a:r>
            <a:r>
              <a:rPr lang="en-US" dirty="0"/>
              <a:t> </a:t>
            </a:r>
            <a:r>
              <a:rPr lang="en-US" dirty="0" err="1"/>
              <a:t>dy</a:t>
            </a:r>
            <a:r>
              <a:rPr lang="en-US" dirty="0"/>
              <a:t> </a:t>
            </a:r>
            <a:r>
              <a:rPr lang="en-US" dirty="0" err="1"/>
              <a:t>sëmundjet</a:t>
            </a:r>
            <a:r>
              <a:rPr lang="en-US" dirty="0"/>
              <a:t>, </a:t>
            </a:r>
            <a:r>
              <a:rPr lang="en-US" dirty="0" err="1"/>
              <a:t>veçanërisht</a:t>
            </a:r>
            <a:r>
              <a:rPr lang="en-US" dirty="0"/>
              <a:t> </a:t>
            </a:r>
            <a:r>
              <a:rPr lang="en-US" dirty="0" err="1"/>
              <a:t>grupeve</a:t>
            </a:r>
            <a:r>
              <a:rPr lang="en-US" dirty="0"/>
              <a:t> </a:t>
            </a:r>
            <a:r>
              <a:rPr lang="en-US" dirty="0" err="1"/>
              <a:t>vulnerabel</a:t>
            </a:r>
            <a:endParaRPr lang="en-US" dirty="0"/>
          </a:p>
          <a:p>
            <a:r>
              <a:rPr lang="en-US" dirty="0" err="1"/>
              <a:t>Grupet</a:t>
            </a:r>
            <a:r>
              <a:rPr lang="en-US" dirty="0"/>
              <a:t> </a:t>
            </a:r>
            <a:r>
              <a:rPr lang="en-US" dirty="0" err="1"/>
              <a:t>kryesore</a:t>
            </a:r>
            <a:r>
              <a:rPr lang="en-US" dirty="0"/>
              <a:t> </a:t>
            </a:r>
            <a:r>
              <a:rPr lang="en-US" dirty="0" err="1"/>
              <a:t>të</a:t>
            </a:r>
            <a:r>
              <a:rPr lang="en-US" dirty="0"/>
              <a:t> </a:t>
            </a:r>
            <a:r>
              <a:rPr lang="en-US" dirty="0" err="1"/>
              <a:t>popullsisë</a:t>
            </a:r>
            <a:r>
              <a:rPr lang="en-US" dirty="0"/>
              <a:t> </a:t>
            </a:r>
            <a:r>
              <a:rPr lang="en-US" dirty="0" err="1"/>
              <a:t>janë</a:t>
            </a:r>
            <a:r>
              <a:rPr lang="en-US" dirty="0"/>
              <a:t> </a:t>
            </a:r>
            <a:r>
              <a:rPr lang="en-US" dirty="0" err="1"/>
              <a:t>më</a:t>
            </a:r>
            <a:r>
              <a:rPr lang="en-US" dirty="0"/>
              <a:t> </a:t>
            </a:r>
            <a:r>
              <a:rPr lang="en-US" dirty="0" err="1"/>
              <a:t>të</a:t>
            </a:r>
            <a:r>
              <a:rPr lang="en-US" dirty="0"/>
              <a:t> </a:t>
            </a:r>
            <a:r>
              <a:rPr lang="en-US" dirty="0" err="1"/>
              <a:t>angazhuara</a:t>
            </a:r>
            <a:r>
              <a:rPr lang="en-US" dirty="0"/>
              <a:t> </a:t>
            </a:r>
            <a:r>
              <a:rPr lang="en-US" dirty="0" err="1"/>
              <a:t>në</a:t>
            </a:r>
            <a:r>
              <a:rPr lang="en-US" dirty="0"/>
              <a:t> </a:t>
            </a:r>
            <a:r>
              <a:rPr lang="en-US" dirty="0" err="1"/>
              <a:t>monitorimin</a:t>
            </a:r>
            <a:r>
              <a:rPr lang="en-US" dirty="0"/>
              <a:t> e </a:t>
            </a:r>
            <a:r>
              <a:rPr lang="en-US" dirty="0" err="1"/>
              <a:t>proceseve</a:t>
            </a:r>
            <a:r>
              <a:rPr lang="en-US" dirty="0"/>
              <a:t> </a:t>
            </a:r>
            <a:r>
              <a:rPr lang="en-US" dirty="0" err="1"/>
              <a:t>të</a:t>
            </a:r>
            <a:r>
              <a:rPr lang="en-US" dirty="0"/>
              <a:t> </a:t>
            </a:r>
            <a:r>
              <a:rPr lang="en-US" dirty="0" err="1"/>
              <a:t>lidhura</a:t>
            </a:r>
            <a:r>
              <a:rPr lang="en-US" dirty="0"/>
              <a:t> me </a:t>
            </a:r>
            <a:r>
              <a:rPr lang="en-US" dirty="0" err="1"/>
              <a:t>tranzicionin</a:t>
            </a:r>
            <a:endParaRPr lang="en-US" dirty="0"/>
          </a:p>
          <a:p>
            <a:r>
              <a:rPr lang="en-US" dirty="0" err="1"/>
              <a:t>Shoqëria</a:t>
            </a:r>
            <a:r>
              <a:rPr lang="en-US" dirty="0"/>
              <a:t> </a:t>
            </a:r>
            <a:r>
              <a:rPr lang="en-US" dirty="0" err="1"/>
              <a:t>civile</a:t>
            </a:r>
            <a:r>
              <a:rPr lang="en-US" dirty="0"/>
              <a:t> </a:t>
            </a:r>
            <a:r>
              <a:rPr lang="en-US" dirty="0" err="1"/>
              <a:t>ka</a:t>
            </a:r>
            <a:r>
              <a:rPr lang="en-US" dirty="0"/>
              <a:t> </a:t>
            </a:r>
            <a:r>
              <a:rPr lang="en-US" dirty="0" err="1"/>
              <a:t>objektivat</a:t>
            </a:r>
            <a:r>
              <a:rPr lang="en-US" dirty="0"/>
              <a:t> e </a:t>
            </a:r>
            <a:r>
              <a:rPr lang="en-US" dirty="0" err="1"/>
              <a:t>saj</a:t>
            </a:r>
            <a:r>
              <a:rPr lang="en-US" dirty="0"/>
              <a:t> </a:t>
            </a:r>
            <a:r>
              <a:rPr lang="en-US" dirty="0" err="1"/>
              <a:t>të</a:t>
            </a:r>
            <a:r>
              <a:rPr lang="en-US" dirty="0"/>
              <a:t> </a:t>
            </a:r>
            <a:r>
              <a:rPr lang="en-US" dirty="0" err="1"/>
              <a:t>avokimit</a:t>
            </a:r>
            <a:r>
              <a:rPr lang="en-US" dirty="0"/>
              <a:t> </a:t>
            </a:r>
            <a:r>
              <a:rPr lang="en-US" dirty="0" err="1"/>
              <a:t>lidhur</a:t>
            </a:r>
            <a:r>
              <a:rPr lang="en-US" dirty="0"/>
              <a:t> me </a:t>
            </a:r>
            <a:r>
              <a:rPr lang="en-US" dirty="0" err="1"/>
              <a:t>qëndrueshmërinë</a:t>
            </a:r>
            <a:r>
              <a:rPr lang="en-US" dirty="0"/>
              <a:t> </a:t>
            </a:r>
            <a:r>
              <a:rPr lang="en-US" dirty="0" err="1"/>
              <a:t>dhe</a:t>
            </a:r>
            <a:r>
              <a:rPr lang="en-US" dirty="0"/>
              <a:t> </a:t>
            </a:r>
            <a:r>
              <a:rPr lang="en-US" dirty="0" err="1"/>
              <a:t>tranzicionin</a:t>
            </a:r>
            <a:endParaRPr lang="en-US" dirty="0"/>
          </a:p>
          <a:p>
            <a:endParaRPr lang="en-US" dirty="0"/>
          </a:p>
          <a:p>
            <a:pPr marL="0" indent="0">
              <a:buNone/>
            </a:pPr>
            <a:endParaRPr lang="en-US" dirty="0"/>
          </a:p>
        </p:txBody>
      </p:sp>
    </p:spTree>
    <p:extLst>
      <p:ext uri="{BB962C8B-B14F-4D97-AF65-F5344CB8AC3E}">
        <p14:creationId xmlns:p14="http://schemas.microsoft.com/office/powerpoint/2010/main" val="1748409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Example of Map  </a:t>
            </a:r>
          </a:p>
        </p:txBody>
      </p:sp>
      <p:pic>
        <p:nvPicPr>
          <p:cNvPr id="4" name="Content Placeholder 3"/>
          <p:cNvPicPr>
            <a:picLocks noGrp="1"/>
          </p:cNvPicPr>
          <p:nvPr>
            <p:ph idx="1"/>
          </p:nvPr>
        </p:nvPicPr>
        <p:blipFill rotWithShape="1">
          <a:blip r:embed="rId2"/>
          <a:srcRect l="12821" t="12543" r="17308" b="11916"/>
          <a:stretch/>
        </p:blipFill>
        <p:spPr bwMode="auto">
          <a:xfrm>
            <a:off x="323386" y="1460810"/>
            <a:ext cx="11030414" cy="518531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8639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CCM Positioning journey: Coordination,</a:t>
            </a:r>
            <a:br>
              <a:rPr lang="en-US" dirty="0"/>
            </a:br>
            <a:r>
              <a:rPr lang="en-US" dirty="0"/>
              <a:t> Sustainable Structure</a:t>
            </a:r>
          </a:p>
        </p:txBody>
      </p:sp>
      <p:sp>
        <p:nvSpPr>
          <p:cNvPr id="3" name="Content Placeholder 2"/>
          <p:cNvSpPr>
            <a:spLocks noGrp="1"/>
          </p:cNvSpPr>
          <p:nvPr>
            <p:ph idx="1"/>
          </p:nvPr>
        </p:nvSpPr>
        <p:spPr/>
        <p:txBody>
          <a:bodyPr>
            <a:normAutofit lnSpcReduction="10000"/>
          </a:bodyPr>
          <a:lstStyle/>
          <a:p>
            <a:endParaRPr lang="en-US" b="1" dirty="0"/>
          </a:p>
          <a:p>
            <a:r>
              <a:rPr lang="en-US" b="1" dirty="0"/>
              <a:t>Positioning, </a:t>
            </a:r>
            <a:r>
              <a:rPr lang="en-US" dirty="0"/>
              <a:t>how the CCM finds its optimal place relation to decision making in the broader health system </a:t>
            </a:r>
          </a:p>
          <a:p>
            <a:pPr marL="0" indent="0">
              <a:buNone/>
            </a:pPr>
            <a:r>
              <a:rPr lang="en-US" b="1" dirty="0"/>
              <a:t>What is positioning </a:t>
            </a:r>
            <a:endParaRPr lang="en-US" dirty="0"/>
          </a:p>
          <a:p>
            <a:pPr lvl="0"/>
            <a:r>
              <a:rPr lang="en-US" b="1" dirty="0"/>
              <a:t>Ensuring </a:t>
            </a:r>
            <a:r>
              <a:rPr lang="en-US" dirty="0"/>
              <a:t>national ownership and country – led implementation </a:t>
            </a:r>
          </a:p>
          <a:p>
            <a:pPr lvl="0"/>
            <a:r>
              <a:rPr lang="en-US" b="1" dirty="0"/>
              <a:t>Participation </a:t>
            </a:r>
            <a:r>
              <a:rPr lang="en-US" dirty="0"/>
              <a:t>, through creating , developing and expanding partnerships among all relevant stakeholders </a:t>
            </a:r>
          </a:p>
          <a:p>
            <a:pPr lvl="0"/>
            <a:r>
              <a:rPr lang="en-US" b="1" dirty="0"/>
              <a:t>Alignment </a:t>
            </a:r>
            <a:r>
              <a:rPr lang="en-US" dirty="0"/>
              <a:t>with national health governance</a:t>
            </a:r>
          </a:p>
          <a:p>
            <a:pPr lvl="0"/>
            <a:r>
              <a:rPr lang="en-US" b="1" dirty="0"/>
              <a:t>Inclusion </a:t>
            </a:r>
            <a:r>
              <a:rPr lang="en-US" dirty="0"/>
              <a:t>, through transparent governing processes which give a voice to key affected population  </a:t>
            </a:r>
          </a:p>
          <a:p>
            <a:endParaRPr lang="en-US" dirty="0"/>
          </a:p>
        </p:txBody>
      </p:sp>
    </p:spTree>
    <p:extLst>
      <p:ext uri="{BB962C8B-B14F-4D97-AF65-F5344CB8AC3E}">
        <p14:creationId xmlns:p14="http://schemas.microsoft.com/office/powerpoint/2010/main" val="587686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Positioning</a:t>
            </a:r>
          </a:p>
        </p:txBody>
      </p:sp>
      <p:pic>
        <p:nvPicPr>
          <p:cNvPr id="4" name="Content Placeholder 3"/>
          <p:cNvPicPr>
            <a:picLocks noGrp="1" noChangeAspect="1"/>
          </p:cNvPicPr>
          <p:nvPr>
            <p:ph idx="1"/>
          </p:nvPr>
        </p:nvPicPr>
        <p:blipFill>
          <a:blip r:embed="rId2"/>
          <a:stretch>
            <a:fillRect/>
          </a:stretch>
        </p:blipFill>
        <p:spPr>
          <a:xfrm>
            <a:off x="838200" y="1895707"/>
            <a:ext cx="9220200" cy="3757961"/>
          </a:xfrm>
          <a:prstGeom prst="rect">
            <a:avLst/>
          </a:prstGeom>
        </p:spPr>
      </p:pic>
    </p:spTree>
    <p:extLst>
      <p:ext uri="{BB962C8B-B14F-4D97-AF65-F5344CB8AC3E}">
        <p14:creationId xmlns:p14="http://schemas.microsoft.com/office/powerpoint/2010/main" val="3072357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Coordination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CCM should implement </a:t>
            </a:r>
          </a:p>
          <a:p>
            <a:r>
              <a:rPr lang="en-US" b="1" dirty="0"/>
              <a:t>Information sharing </a:t>
            </a:r>
            <a:endParaRPr lang="en-US" dirty="0"/>
          </a:p>
          <a:p>
            <a:r>
              <a:rPr lang="en-US" dirty="0"/>
              <a:t>Enhancing joint data collection @ analysis including through community based platforms </a:t>
            </a:r>
          </a:p>
          <a:p>
            <a:r>
              <a:rPr lang="en-US" b="1" dirty="0"/>
              <a:t>Joint meeting </a:t>
            </a:r>
            <a:endParaRPr lang="en-US" dirty="0"/>
          </a:p>
          <a:p>
            <a:r>
              <a:rPr lang="en-US" dirty="0"/>
              <a:t>Organizing meeting or inviting delegates from other platforms to CCM meeting as observers and vice versa </a:t>
            </a:r>
          </a:p>
          <a:p>
            <a:r>
              <a:rPr lang="en-US" dirty="0"/>
              <a:t>Shared membership</a:t>
            </a:r>
          </a:p>
          <a:p>
            <a:r>
              <a:rPr lang="en-US" dirty="0"/>
              <a:t>To promote joint oversight of different health programs and improve overall function in overlapping areas </a:t>
            </a:r>
          </a:p>
          <a:p>
            <a:r>
              <a:rPr lang="en-US" b="1" dirty="0"/>
              <a:t>Joint secretariat function </a:t>
            </a:r>
            <a:endParaRPr lang="en-US" dirty="0"/>
          </a:p>
          <a:p>
            <a:r>
              <a:rPr lang="en-US" dirty="0"/>
              <a:t>Sharing certain secretariat functions </a:t>
            </a:r>
            <a:r>
              <a:rPr lang="en-US" dirty="0" err="1"/>
              <a:t>i.e</a:t>
            </a:r>
            <a:r>
              <a:rPr lang="en-US" dirty="0"/>
              <a:t> support on program oversight </a:t>
            </a:r>
          </a:p>
          <a:p>
            <a:r>
              <a:rPr lang="en-US" b="1" dirty="0"/>
              <a:t>Aligned Governance policies </a:t>
            </a:r>
            <a:endParaRPr lang="en-US" dirty="0"/>
          </a:p>
          <a:p>
            <a:r>
              <a:rPr lang="en-US" dirty="0"/>
              <a:t>Promoting action representation of civil society by aligning policies and principles with other coordinating platforms </a:t>
            </a:r>
          </a:p>
          <a:p>
            <a:endParaRPr lang="en-US" dirty="0"/>
          </a:p>
        </p:txBody>
      </p:sp>
    </p:spTree>
    <p:extLst>
      <p:ext uri="{BB962C8B-B14F-4D97-AF65-F5344CB8AC3E}">
        <p14:creationId xmlns:p14="http://schemas.microsoft.com/office/powerpoint/2010/main" val="1725816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Knowledge</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b="1" dirty="0"/>
              <a:t>How they work </a:t>
            </a:r>
            <a:endParaRPr lang="en-US" dirty="0"/>
          </a:p>
          <a:p>
            <a:r>
              <a:rPr lang="en-US" dirty="0"/>
              <a:t>Analyzing their different compositions roles and structures </a:t>
            </a:r>
          </a:p>
          <a:p>
            <a:r>
              <a:rPr lang="en-US" b="1" dirty="0"/>
              <a:t>How responsibilities and distributed </a:t>
            </a:r>
            <a:endParaRPr lang="en-US" dirty="0"/>
          </a:p>
          <a:p>
            <a:r>
              <a:rPr lang="en-US" dirty="0"/>
              <a:t>Assessing the relationship between exiting coordinating platforms the CCM and national policy makers </a:t>
            </a:r>
          </a:p>
          <a:p>
            <a:r>
              <a:rPr lang="en-US" b="1" dirty="0"/>
              <a:t>Where the CCM stands </a:t>
            </a:r>
            <a:endParaRPr lang="en-US" dirty="0"/>
          </a:p>
          <a:p>
            <a:r>
              <a:rPr lang="en-US" dirty="0"/>
              <a:t>Determining whether the current setting allows the CCM to be the most effective in the fight against the diseases </a:t>
            </a:r>
          </a:p>
          <a:p>
            <a:r>
              <a:rPr lang="en-US" b="1" dirty="0"/>
              <a:t>Where the CCM should stand</a:t>
            </a:r>
            <a:r>
              <a:rPr lang="en-US" dirty="0"/>
              <a:t>?</a:t>
            </a:r>
          </a:p>
          <a:p>
            <a:r>
              <a:rPr lang="en-US" dirty="0"/>
              <a:t>Analyzing the current setting to identify where CCM functions should be positioned to the most effective </a:t>
            </a:r>
          </a:p>
          <a:p>
            <a:r>
              <a:rPr lang="en-US" b="1" dirty="0"/>
              <a:t>How to get here </a:t>
            </a:r>
            <a:endParaRPr lang="en-US" dirty="0"/>
          </a:p>
          <a:p>
            <a:endParaRPr lang="en-US" dirty="0"/>
          </a:p>
        </p:txBody>
      </p:sp>
    </p:spTree>
    <p:extLst>
      <p:ext uri="{BB962C8B-B14F-4D97-AF65-F5344CB8AC3E}">
        <p14:creationId xmlns:p14="http://schemas.microsoft.com/office/powerpoint/2010/main" val="806780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Sustainable structure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The CCM should embed its function through  </a:t>
            </a:r>
          </a:p>
          <a:p>
            <a:r>
              <a:rPr lang="en-US" b="1" dirty="0"/>
              <a:t>Structure </a:t>
            </a:r>
            <a:endParaRPr lang="en-US" dirty="0"/>
          </a:p>
          <a:p>
            <a:r>
              <a:rPr lang="en-US" dirty="0"/>
              <a:t>Positioning CCM functions within a new standalone institution or substructure of a wider national health platform</a:t>
            </a:r>
          </a:p>
          <a:p>
            <a:r>
              <a:rPr lang="en-US" b="1" dirty="0"/>
              <a:t>Sustainability </a:t>
            </a:r>
            <a:endParaRPr lang="en-US" dirty="0"/>
          </a:p>
          <a:p>
            <a:r>
              <a:rPr lang="en-US" dirty="0"/>
              <a:t> Defining a new CCM scope and applying CCM principles to health governance in the long term </a:t>
            </a:r>
          </a:p>
          <a:p>
            <a:r>
              <a:rPr lang="en-US" b="1" dirty="0"/>
              <a:t>Governance </a:t>
            </a:r>
            <a:endParaRPr lang="en-US" dirty="0"/>
          </a:p>
          <a:p>
            <a:r>
              <a:rPr lang="en-US" dirty="0"/>
              <a:t>Revising CCM governance manuals to incorporate new procedures </a:t>
            </a:r>
          </a:p>
          <a:p>
            <a:r>
              <a:rPr lang="en-US" b="1" dirty="0"/>
              <a:t>Membership </a:t>
            </a:r>
            <a:endParaRPr lang="en-US" dirty="0"/>
          </a:p>
          <a:p>
            <a:r>
              <a:rPr lang="en-US" dirty="0"/>
              <a:t>Defining a new CCM membership ensuring representation of all relevant stakeholders </a:t>
            </a:r>
          </a:p>
        </p:txBody>
      </p:sp>
    </p:spTree>
    <p:extLst>
      <p:ext uri="{BB962C8B-B14F-4D97-AF65-F5344CB8AC3E}">
        <p14:creationId xmlns:p14="http://schemas.microsoft.com/office/powerpoint/2010/main" val="152132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5843" y="2453268"/>
            <a:ext cx="9701561" cy="1938992"/>
          </a:xfrm>
          <a:prstGeom prst="rect">
            <a:avLst/>
          </a:prstGeom>
        </p:spPr>
        <p:txBody>
          <a:bodyPr wrap="square">
            <a:spAutoFit/>
          </a:bodyPr>
          <a:lstStyle/>
          <a:p>
            <a:r>
              <a:rPr lang="en-US" sz="4000" dirty="0"/>
              <a:t>10 health institutions were selected for the review of documents that are directly related to TB and HIV services</a:t>
            </a:r>
          </a:p>
        </p:txBody>
      </p:sp>
    </p:spTree>
    <p:extLst>
      <p:ext uri="{BB962C8B-B14F-4D97-AF65-F5344CB8AC3E}">
        <p14:creationId xmlns:p14="http://schemas.microsoft.com/office/powerpoint/2010/main" val="2862114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University Hospital “</a:t>
            </a:r>
            <a:r>
              <a:rPr lang="en-US" b="1" dirty="0" err="1"/>
              <a:t>Shefqet</a:t>
            </a:r>
            <a:r>
              <a:rPr lang="en-US" b="1" dirty="0"/>
              <a:t> </a:t>
            </a:r>
            <a:r>
              <a:rPr lang="en-US" b="1" dirty="0" err="1"/>
              <a:t>Ndroqi</a:t>
            </a:r>
            <a:r>
              <a:rPr lang="en-US" b="1" dirty="0"/>
              <a:t>”</a:t>
            </a:r>
            <a:endParaRPr lang="en-US" dirty="0"/>
          </a:p>
        </p:txBody>
      </p:sp>
      <p:sp>
        <p:nvSpPr>
          <p:cNvPr id="3" name="Content Placeholder 2"/>
          <p:cNvSpPr>
            <a:spLocks noGrp="1"/>
          </p:cNvSpPr>
          <p:nvPr>
            <p:ph idx="1"/>
          </p:nvPr>
        </p:nvSpPr>
        <p:spPr/>
        <p:txBody>
          <a:bodyPr>
            <a:normAutofit fontScale="62500" lnSpcReduction="20000"/>
          </a:bodyPr>
          <a:lstStyle/>
          <a:p>
            <a:pPr marL="0" lvl="0" indent="0">
              <a:buNone/>
            </a:pPr>
            <a:endParaRPr lang="en-US" dirty="0"/>
          </a:p>
          <a:p>
            <a:r>
              <a:rPr lang="en-US" b="1" dirty="0"/>
              <a:t> The meeting </a:t>
            </a:r>
            <a:r>
              <a:rPr lang="en-US" dirty="0"/>
              <a:t>in the SUSHN for the management of TB in the country key points were: </a:t>
            </a:r>
            <a:r>
              <a:rPr lang="en-US" dirty="0" err="1"/>
              <a:t>shto</a:t>
            </a:r>
            <a:r>
              <a:rPr lang="en-US" dirty="0"/>
              <a:t> </a:t>
            </a:r>
            <a:r>
              <a:rPr lang="en-US" dirty="0" err="1"/>
              <a:t>persoant</a:t>
            </a:r>
            <a:r>
              <a:rPr lang="en-US" dirty="0"/>
              <a:t> e </a:t>
            </a:r>
            <a:r>
              <a:rPr lang="en-US" dirty="0" err="1"/>
              <a:t>takimit</a:t>
            </a:r>
            <a:r>
              <a:rPr lang="en-US" dirty="0"/>
              <a:t> </a:t>
            </a:r>
          </a:p>
          <a:p>
            <a:pPr lvl="0"/>
            <a:r>
              <a:rPr lang="en-US" dirty="0"/>
              <a:t>Hospitalization of TB patients</a:t>
            </a:r>
          </a:p>
          <a:p>
            <a:pPr lvl="0"/>
            <a:r>
              <a:rPr lang="en-US" dirty="0"/>
              <a:t>Difficulties encountered with TB patients during the pandemic </a:t>
            </a:r>
            <a:r>
              <a:rPr lang="en-US" dirty="0" err="1"/>
              <a:t>Covid</a:t>
            </a:r>
            <a:r>
              <a:rPr lang="en-US" dirty="0"/>
              <a:t> -19</a:t>
            </a:r>
          </a:p>
          <a:p>
            <a:pPr lvl="0"/>
            <a:r>
              <a:rPr lang="en-US" dirty="0"/>
              <a:t>Problems encountered in the TB reference laboratory</a:t>
            </a:r>
          </a:p>
          <a:p>
            <a:pPr lvl="0"/>
            <a:r>
              <a:rPr lang="en-US" dirty="0"/>
              <a:t>The process of procuring TB drugs </a:t>
            </a:r>
          </a:p>
          <a:p>
            <a:pPr lvl="0"/>
            <a:r>
              <a:rPr lang="en-US" dirty="0"/>
              <a:t>Difficulties with the management of patients with resistance to TB</a:t>
            </a:r>
          </a:p>
          <a:p>
            <a:pPr lvl="0"/>
            <a:r>
              <a:rPr lang="en-US" dirty="0"/>
              <a:t>Distribution and monitoring of TB drugs </a:t>
            </a:r>
          </a:p>
          <a:p>
            <a:pPr lvl="0"/>
            <a:r>
              <a:rPr lang="en-US" dirty="0"/>
              <a:t>Difficulties about the TB budget</a:t>
            </a:r>
          </a:p>
          <a:p>
            <a:pPr lvl="0"/>
            <a:r>
              <a:rPr lang="en-US" dirty="0"/>
              <a:t>Registration and reporting of TB cases</a:t>
            </a:r>
          </a:p>
          <a:p>
            <a:pPr lvl="0"/>
            <a:r>
              <a:rPr lang="en-US" dirty="0"/>
              <a:t>Testing TB patients for HIV</a:t>
            </a:r>
          </a:p>
          <a:p>
            <a:pPr lvl="0"/>
            <a:r>
              <a:rPr lang="en-US" dirty="0"/>
              <a:t>The role of SUSHN in the transition process, including all the components that the global fund has invested in the field of TB.</a:t>
            </a:r>
          </a:p>
          <a:p>
            <a:endParaRPr lang="en-US" dirty="0"/>
          </a:p>
        </p:txBody>
      </p:sp>
    </p:spTree>
    <p:extLst>
      <p:ext uri="{BB962C8B-B14F-4D97-AF65-F5344CB8AC3E}">
        <p14:creationId xmlns:p14="http://schemas.microsoft.com/office/powerpoint/2010/main" val="3603749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2238</Words>
  <Application>Microsoft Office PowerPoint</Application>
  <PresentationFormat>Widescreen</PresentationFormat>
  <Paragraphs>183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Country Coordinating Mechanism Positioning </vt:lpstr>
      <vt:lpstr>Key findings and conclusions from the mapping exercise</vt:lpstr>
      <vt:lpstr>CCM Positioning journey: Coordination,  Sustainable Structure</vt:lpstr>
      <vt:lpstr>                          Positioning</vt:lpstr>
      <vt:lpstr>Coordination  </vt:lpstr>
      <vt:lpstr>Knowledge </vt:lpstr>
      <vt:lpstr>Sustainable structure  </vt:lpstr>
      <vt:lpstr>PowerPoint Presentation</vt:lpstr>
      <vt:lpstr>University Hospital “Shefqet Ndroqi”</vt:lpstr>
      <vt:lpstr>Institute of Public Health  </vt:lpstr>
      <vt:lpstr>Department of Pediatric QSUT  </vt:lpstr>
      <vt:lpstr>Compulsory health insurance </vt:lpstr>
      <vt:lpstr>Operator of center Health </vt:lpstr>
      <vt:lpstr>General directorate of prisons </vt:lpstr>
      <vt:lpstr>University Maternity Hospital  </vt:lpstr>
      <vt:lpstr>WHO regional office </vt:lpstr>
      <vt:lpstr>Multicipacility of Tirana (Department of health care and integrated service)</vt:lpstr>
      <vt:lpstr>Ministry of health and social protection </vt:lpstr>
      <vt:lpstr>From the meetings with stakeholders at the national level necessary action are: </vt:lpstr>
      <vt:lpstr>Key important of our work on sustainability, transition and co-financing:   </vt:lpstr>
      <vt:lpstr>Departamenti i Pediatrisë QSUT </vt:lpstr>
      <vt:lpstr>Drejtoria e Përgjithshme e Burgjeve </vt:lpstr>
      <vt:lpstr>Materniteti I ri    </vt:lpstr>
      <vt:lpstr>Nga takimet me palët e interesuara në nivel kombëtar, veprimet e nevojshme janë</vt:lpstr>
      <vt:lpstr>                  Example of Map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the transition context, understand the transition lens and how it fits within Positioning</dc:title>
  <dc:creator>User</dc:creator>
  <cp:lastModifiedBy>Manjola Kola</cp:lastModifiedBy>
  <cp:revision>51</cp:revision>
  <dcterms:created xsi:type="dcterms:W3CDTF">2022-10-12T07:08:20Z</dcterms:created>
  <dcterms:modified xsi:type="dcterms:W3CDTF">2023-09-30T19:36:22Z</dcterms:modified>
</cp:coreProperties>
</file>