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66" r:id="rId3"/>
    <p:sldId id="257" r:id="rId4"/>
    <p:sldId id="258" r:id="rId5"/>
    <p:sldId id="267" r:id="rId6"/>
    <p:sldId id="259" r:id="rId7"/>
    <p:sldId id="260" r:id="rId8"/>
    <p:sldId id="268" r:id="rId9"/>
    <p:sldId id="263" r:id="rId10"/>
    <p:sldId id="261" r:id="rId11"/>
    <p:sldId id="269" r:id="rId12"/>
    <p:sldId id="264" r:id="rId13"/>
    <p:sldId id="262"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58" d="100"/>
          <a:sy n="58"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339145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127365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6746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3118151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07761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79023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1910384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378576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124088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C008C-07EE-45B0-978A-9127BE3D3B6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4199722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7C008C-07EE-45B0-978A-9127BE3D3B69}"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233090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7C008C-07EE-45B0-978A-9127BE3D3B69}" type="datetimeFigureOut">
              <a:rPr lang="en-US" smtClean="0"/>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83197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7C008C-07EE-45B0-978A-9127BE3D3B69}" type="datetimeFigureOut">
              <a:rPr lang="en-US" smtClean="0"/>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229339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C008C-07EE-45B0-978A-9127BE3D3B69}" type="datetimeFigureOut">
              <a:rPr lang="en-US" smtClean="0"/>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151732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C008C-07EE-45B0-978A-9127BE3D3B69}"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1450729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7C008C-07EE-45B0-978A-9127BE3D3B69}"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18A61-21E9-4E4A-A197-F59F1E4FE918}" type="slidenum">
              <a:rPr lang="en-US" smtClean="0"/>
              <a:t>‹#›</a:t>
            </a:fld>
            <a:endParaRPr lang="en-US"/>
          </a:p>
        </p:txBody>
      </p:sp>
    </p:spTree>
    <p:extLst>
      <p:ext uri="{BB962C8B-B14F-4D97-AF65-F5344CB8AC3E}">
        <p14:creationId xmlns:p14="http://schemas.microsoft.com/office/powerpoint/2010/main" val="2492725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7C008C-07EE-45B0-978A-9127BE3D3B69}" type="datetimeFigureOut">
              <a:rPr lang="en-US" smtClean="0"/>
              <a:t>7/19/2023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5F18A61-21E9-4E4A-A197-F59F1E4FE918}" type="slidenum">
              <a:rPr lang="en-US" smtClean="0"/>
              <a:t>‹#›</a:t>
            </a:fld>
            <a:endParaRPr lang="en-US"/>
          </a:p>
        </p:txBody>
      </p:sp>
    </p:spTree>
    <p:extLst>
      <p:ext uri="{BB962C8B-B14F-4D97-AF65-F5344CB8AC3E}">
        <p14:creationId xmlns:p14="http://schemas.microsoft.com/office/powerpoint/2010/main" val="503514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600" dirty="0"/>
              <a:t>Meeting with representatives of National Health Institutions and other partners for development of positioning options and a strategic positioning plan to help strengthening CCM country's position </a:t>
            </a:r>
          </a:p>
        </p:txBody>
      </p:sp>
      <p:sp>
        <p:nvSpPr>
          <p:cNvPr id="3" name="Subtitle 2"/>
          <p:cNvSpPr>
            <a:spLocks noGrp="1"/>
          </p:cNvSpPr>
          <p:nvPr>
            <p:ph type="subTitle" idx="1"/>
          </p:nvPr>
        </p:nvSpPr>
        <p:spPr/>
        <p:txBody>
          <a:bodyPr>
            <a:normAutofit lnSpcReduction="10000"/>
          </a:bodyPr>
          <a:lstStyle/>
          <a:p>
            <a:endParaRPr lang="en-US" dirty="0"/>
          </a:p>
          <a:p>
            <a:r>
              <a:rPr lang="en-US" dirty="0"/>
              <a:t>Hotel Tirana </a:t>
            </a:r>
          </a:p>
          <a:p>
            <a:r>
              <a:rPr lang="en-US" dirty="0"/>
              <a:t>2 June 2023</a:t>
            </a:r>
          </a:p>
        </p:txBody>
      </p:sp>
    </p:spTree>
    <p:extLst>
      <p:ext uri="{BB962C8B-B14F-4D97-AF65-F5344CB8AC3E}">
        <p14:creationId xmlns:p14="http://schemas.microsoft.com/office/powerpoint/2010/main" val="373603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err="1">
                <a:solidFill>
                  <a:srgbClr val="000000"/>
                </a:solidFill>
                <a:effectLst/>
                <a:latin typeface="Barlow"/>
              </a:rPr>
              <a:t>C.Topics</a:t>
            </a:r>
            <a:r>
              <a:rPr lang="en-US" b="0" i="0" dirty="0">
                <a:solidFill>
                  <a:srgbClr val="000000"/>
                </a:solidFill>
                <a:effectLst/>
                <a:latin typeface="Barlow"/>
              </a:rPr>
              <a:t> for Group Discussion</a:t>
            </a:r>
            <a:endParaRPr lang="en-US" dirty="0"/>
          </a:p>
        </p:txBody>
      </p:sp>
      <p:sp>
        <p:nvSpPr>
          <p:cNvPr id="3" name="Content Placeholder 2"/>
          <p:cNvSpPr>
            <a:spLocks noGrp="1"/>
          </p:cNvSpPr>
          <p:nvPr>
            <p:ph idx="1"/>
          </p:nvPr>
        </p:nvSpPr>
        <p:spPr/>
        <p:txBody>
          <a:bodyPr>
            <a:normAutofit/>
          </a:bodyPr>
          <a:lstStyle/>
          <a:p>
            <a:pPr>
              <a:lnSpc>
                <a:spcPct val="150000"/>
              </a:lnSpc>
            </a:pPr>
            <a:r>
              <a:rPr lang="en-US" dirty="0"/>
              <a:t>Is the commitment of the community in the care and control of TB and HIV at the right level?</a:t>
            </a:r>
          </a:p>
          <a:p>
            <a:pPr>
              <a:lnSpc>
                <a:spcPct val="150000"/>
              </a:lnSpc>
            </a:pPr>
            <a:r>
              <a:rPr lang="en-US" dirty="0"/>
              <a:t> How can community involvement help in the treatment of TB and HIV?</a:t>
            </a:r>
          </a:p>
          <a:p>
            <a:pPr>
              <a:lnSpc>
                <a:spcPct val="150000"/>
              </a:lnSpc>
            </a:pPr>
            <a:r>
              <a:rPr lang="en-US" dirty="0"/>
              <a:t>What are the barriers encountered by CSO?</a:t>
            </a:r>
          </a:p>
          <a:p>
            <a:pPr>
              <a:lnSpc>
                <a:spcPct val="150000"/>
              </a:lnSpc>
            </a:pPr>
            <a:r>
              <a:rPr lang="en-US" dirty="0"/>
              <a:t> Support of CSO for TB and HIV from municipalities </a:t>
            </a:r>
          </a:p>
          <a:p>
            <a:pPr>
              <a:lnSpc>
                <a:spcPct val="150000"/>
              </a:lnSpc>
            </a:pPr>
            <a:r>
              <a:rPr lang="en-US" dirty="0"/>
              <a:t>WHO's role in supporting a patient-centered approach to TB care</a:t>
            </a:r>
          </a:p>
          <a:p>
            <a:pPr>
              <a:lnSpc>
                <a:spcPct val="150000"/>
              </a:lnSpc>
            </a:pPr>
            <a:endParaRPr lang="en-US" dirty="0"/>
          </a:p>
        </p:txBody>
      </p:sp>
    </p:spTree>
    <p:extLst>
      <p:ext uri="{BB962C8B-B14F-4D97-AF65-F5344CB8AC3E}">
        <p14:creationId xmlns:p14="http://schemas.microsoft.com/office/powerpoint/2010/main" val="3368553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group 3</a:t>
            </a:r>
          </a:p>
        </p:txBody>
      </p:sp>
      <p:pic>
        <p:nvPicPr>
          <p:cNvPr id="4" name="Content Placeholder 3"/>
          <p:cNvPicPr>
            <a:picLocks noGrp="1" noChangeAspect="1"/>
          </p:cNvPicPr>
          <p:nvPr>
            <p:ph idx="1"/>
          </p:nvPr>
        </p:nvPicPr>
        <p:blipFill>
          <a:blip r:embed="rId2"/>
          <a:stretch>
            <a:fillRect/>
          </a:stretch>
        </p:blipFill>
        <p:spPr>
          <a:xfrm>
            <a:off x="838201" y="1690689"/>
            <a:ext cx="5257800" cy="4830954"/>
          </a:xfrm>
          <a:prstGeom prst="rect">
            <a:avLst/>
          </a:prstGeom>
        </p:spPr>
      </p:pic>
      <p:pic>
        <p:nvPicPr>
          <p:cNvPr id="9" name="Picture 8"/>
          <p:cNvPicPr>
            <a:picLocks noChangeAspect="1"/>
          </p:cNvPicPr>
          <p:nvPr/>
        </p:nvPicPr>
        <p:blipFill>
          <a:blip r:embed="rId3"/>
          <a:stretch>
            <a:fillRect/>
          </a:stretch>
        </p:blipFill>
        <p:spPr>
          <a:xfrm>
            <a:off x="6118578" y="1690689"/>
            <a:ext cx="6280889" cy="4740642"/>
          </a:xfrm>
          <a:prstGeom prst="rect">
            <a:avLst/>
          </a:prstGeom>
        </p:spPr>
      </p:pic>
    </p:spTree>
    <p:extLst>
      <p:ext uri="{BB962C8B-B14F-4D97-AF65-F5344CB8AC3E}">
        <p14:creationId xmlns:p14="http://schemas.microsoft.com/office/powerpoint/2010/main" val="2044643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 4 (Political decision making)</a:t>
            </a:r>
            <a:br>
              <a:rPr lang="en-US" dirty="0"/>
            </a:br>
            <a:endParaRPr lang="en-US" dirty="0"/>
          </a:p>
        </p:txBody>
      </p:sp>
      <p:sp>
        <p:nvSpPr>
          <p:cNvPr id="3" name="Content Placeholder 2"/>
          <p:cNvSpPr>
            <a:spLocks noGrp="1"/>
          </p:cNvSpPr>
          <p:nvPr>
            <p:ph idx="1"/>
          </p:nvPr>
        </p:nvSpPr>
        <p:spPr/>
        <p:txBody>
          <a:bodyPr/>
          <a:lstStyle/>
          <a:p>
            <a:pPr lvl="0"/>
            <a:r>
              <a:rPr lang="en-US" dirty="0"/>
              <a:t>University Hospital “</a:t>
            </a:r>
            <a:r>
              <a:rPr lang="en-US" dirty="0" err="1"/>
              <a:t>Shefqet</a:t>
            </a:r>
            <a:r>
              <a:rPr lang="en-US" dirty="0"/>
              <a:t> </a:t>
            </a:r>
            <a:r>
              <a:rPr lang="en-US" dirty="0" err="1"/>
              <a:t>Ndroqi</a:t>
            </a:r>
            <a:r>
              <a:rPr lang="en-US" dirty="0"/>
              <a:t>”</a:t>
            </a:r>
          </a:p>
          <a:p>
            <a:pPr lvl="0"/>
            <a:r>
              <a:rPr lang="en-US" dirty="0"/>
              <a:t>Institute of Public Health</a:t>
            </a:r>
          </a:p>
          <a:p>
            <a:pPr lvl="0"/>
            <a:r>
              <a:rPr lang="en-US" dirty="0"/>
              <a:t>Ministry of Health and Social Protection</a:t>
            </a:r>
          </a:p>
          <a:p>
            <a:pPr lvl="0"/>
            <a:r>
              <a:rPr lang="en-US" dirty="0"/>
              <a:t>Ministry of Finance</a:t>
            </a:r>
          </a:p>
          <a:p>
            <a:pPr lvl="0"/>
            <a:r>
              <a:rPr lang="en-US" dirty="0"/>
              <a:t>Civil society</a:t>
            </a:r>
          </a:p>
          <a:p>
            <a:endParaRPr lang="en-US" dirty="0"/>
          </a:p>
        </p:txBody>
      </p:sp>
    </p:spTree>
    <p:extLst>
      <p:ext uri="{BB962C8B-B14F-4D97-AF65-F5344CB8AC3E}">
        <p14:creationId xmlns:p14="http://schemas.microsoft.com/office/powerpoint/2010/main" val="267285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err="1">
                <a:solidFill>
                  <a:srgbClr val="000000"/>
                </a:solidFill>
                <a:effectLst/>
                <a:latin typeface="Barlow"/>
              </a:rPr>
              <a:t>D.Topics</a:t>
            </a:r>
            <a:r>
              <a:rPr lang="en-US" b="0" i="0" dirty="0">
                <a:solidFill>
                  <a:srgbClr val="000000"/>
                </a:solidFill>
                <a:effectLst/>
                <a:latin typeface="Barlow"/>
              </a:rPr>
              <a:t> for Group Discussion</a:t>
            </a:r>
            <a:endParaRPr lang="en-US" dirty="0"/>
          </a:p>
        </p:txBody>
      </p:sp>
      <p:sp>
        <p:nvSpPr>
          <p:cNvPr id="3" name="Content Placeholder 2"/>
          <p:cNvSpPr>
            <a:spLocks noGrp="1"/>
          </p:cNvSpPr>
          <p:nvPr>
            <p:ph idx="1"/>
          </p:nvPr>
        </p:nvSpPr>
        <p:spPr/>
        <p:txBody>
          <a:bodyPr>
            <a:normAutofit/>
          </a:bodyPr>
          <a:lstStyle/>
          <a:p>
            <a:pPr>
              <a:lnSpc>
                <a:spcPct val="150000"/>
              </a:lnSpc>
            </a:pPr>
            <a:r>
              <a:rPr lang="en-US" dirty="0"/>
              <a:t>Institutional readiness</a:t>
            </a:r>
          </a:p>
          <a:p>
            <a:pPr>
              <a:lnSpc>
                <a:spcPct val="150000"/>
              </a:lnSpc>
            </a:pPr>
            <a:r>
              <a:rPr lang="en-US" dirty="0"/>
              <a:t> The role of CCM </a:t>
            </a:r>
          </a:p>
          <a:p>
            <a:pPr>
              <a:lnSpc>
                <a:spcPct val="150000"/>
              </a:lnSpc>
            </a:pPr>
            <a:r>
              <a:rPr lang="en-US" dirty="0"/>
              <a:t>Factors for increasing access</a:t>
            </a:r>
          </a:p>
          <a:p>
            <a:pPr>
              <a:lnSpc>
                <a:spcPct val="150000"/>
              </a:lnSpc>
            </a:pPr>
            <a:r>
              <a:rPr lang="en-US" dirty="0"/>
              <a:t> Proposals for drafting a transition plan for TB and HIV</a:t>
            </a:r>
          </a:p>
          <a:p>
            <a:pPr marL="0" indent="0">
              <a:lnSpc>
                <a:spcPct val="150000"/>
              </a:lnSpc>
              <a:buNone/>
            </a:pPr>
            <a:endParaRPr lang="en-US" dirty="0"/>
          </a:p>
          <a:p>
            <a:pPr>
              <a:lnSpc>
                <a:spcPct val="150000"/>
              </a:lnSpc>
            </a:pPr>
            <a:endParaRPr lang="en-US" dirty="0"/>
          </a:p>
        </p:txBody>
      </p:sp>
    </p:spTree>
    <p:extLst>
      <p:ext uri="{BB962C8B-B14F-4D97-AF65-F5344CB8AC3E}">
        <p14:creationId xmlns:p14="http://schemas.microsoft.com/office/powerpoint/2010/main" val="1828690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group 4</a:t>
            </a:r>
          </a:p>
        </p:txBody>
      </p:sp>
      <p:pic>
        <p:nvPicPr>
          <p:cNvPr id="4" name="Content Placeholder 3"/>
          <p:cNvPicPr>
            <a:picLocks noGrp="1" noChangeAspect="1"/>
          </p:cNvPicPr>
          <p:nvPr>
            <p:ph idx="1"/>
          </p:nvPr>
        </p:nvPicPr>
        <p:blipFill>
          <a:blip r:embed="rId2"/>
          <a:stretch>
            <a:fillRect/>
          </a:stretch>
        </p:blipFill>
        <p:spPr>
          <a:xfrm>
            <a:off x="1103973" y="1825625"/>
            <a:ext cx="4382428" cy="4351338"/>
          </a:xfrm>
          <a:prstGeom prst="rect">
            <a:avLst/>
          </a:prstGeom>
        </p:spPr>
      </p:pic>
      <p:pic>
        <p:nvPicPr>
          <p:cNvPr id="5" name="Picture 4"/>
          <p:cNvPicPr>
            <a:picLocks noChangeAspect="1"/>
          </p:cNvPicPr>
          <p:nvPr/>
        </p:nvPicPr>
        <p:blipFill>
          <a:blip r:embed="rId3"/>
          <a:stretch>
            <a:fillRect/>
          </a:stretch>
        </p:blipFill>
        <p:spPr>
          <a:xfrm>
            <a:off x="5486401" y="1825625"/>
            <a:ext cx="6253102" cy="4351337"/>
          </a:xfrm>
          <a:prstGeom prst="rect">
            <a:avLst/>
          </a:prstGeom>
        </p:spPr>
      </p:pic>
    </p:spTree>
    <p:extLst>
      <p:ext uri="{BB962C8B-B14F-4D97-AF65-F5344CB8AC3E}">
        <p14:creationId xmlns:p14="http://schemas.microsoft.com/office/powerpoint/2010/main" val="3208670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PRIORITY ACTIONS </a:t>
            </a:r>
          </a:p>
        </p:txBody>
      </p:sp>
      <p:sp>
        <p:nvSpPr>
          <p:cNvPr id="3" name="Content Placeholder 2"/>
          <p:cNvSpPr>
            <a:spLocks noGrp="1"/>
          </p:cNvSpPr>
          <p:nvPr>
            <p:ph idx="1"/>
          </p:nvPr>
        </p:nvSpPr>
        <p:spPr/>
        <p:txBody>
          <a:bodyPr/>
          <a:lstStyle/>
          <a:p>
            <a:pPr>
              <a:lnSpc>
                <a:spcPct val="100000"/>
              </a:lnSpc>
            </a:pPr>
            <a:r>
              <a:rPr lang="en-US" dirty="0"/>
              <a:t>Strengthening inter-institutional cooperation</a:t>
            </a:r>
          </a:p>
          <a:p>
            <a:pPr>
              <a:lnSpc>
                <a:spcPct val="100000"/>
              </a:lnSpc>
            </a:pPr>
            <a:r>
              <a:rPr lang="en-US" dirty="0"/>
              <a:t>Emphasis on financial support for integrated services</a:t>
            </a:r>
          </a:p>
          <a:p>
            <a:pPr>
              <a:lnSpc>
                <a:spcPct val="100000"/>
              </a:lnSpc>
            </a:pPr>
            <a:r>
              <a:rPr lang="en-US" dirty="0"/>
              <a:t>Ensure that the full costs of the TB and HIV program </a:t>
            </a:r>
          </a:p>
          <a:p>
            <a:pPr>
              <a:lnSpc>
                <a:spcPct val="100000"/>
              </a:lnSpc>
            </a:pPr>
            <a:r>
              <a:rPr lang="en-US" dirty="0"/>
              <a:t>Engage with the private sector and other stakeholders in the TB and HIV response</a:t>
            </a:r>
          </a:p>
          <a:p>
            <a:pPr>
              <a:lnSpc>
                <a:spcPct val="100000"/>
              </a:lnSpc>
            </a:pPr>
            <a:r>
              <a:rPr lang="en-US" dirty="0"/>
              <a:t>Description and budget of any activities essential to enable a successful TB and HIV transition</a:t>
            </a:r>
          </a:p>
        </p:txBody>
      </p:sp>
    </p:spTree>
    <p:extLst>
      <p:ext uri="{BB962C8B-B14F-4D97-AF65-F5344CB8AC3E}">
        <p14:creationId xmlns:p14="http://schemas.microsoft.com/office/powerpoint/2010/main" val="1853718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Thank you for your work </a:t>
            </a:r>
          </a:p>
        </p:txBody>
      </p:sp>
      <p:pic>
        <p:nvPicPr>
          <p:cNvPr id="4" name="Content Placeholder 3"/>
          <p:cNvPicPr>
            <a:picLocks noGrp="1" noChangeAspect="1"/>
          </p:cNvPicPr>
          <p:nvPr>
            <p:ph idx="1"/>
          </p:nvPr>
        </p:nvPicPr>
        <p:blipFill>
          <a:blip r:embed="rId2"/>
          <a:stretch>
            <a:fillRect/>
          </a:stretch>
        </p:blipFill>
        <p:spPr>
          <a:xfrm>
            <a:off x="838200" y="1690689"/>
            <a:ext cx="2535664" cy="2256844"/>
          </a:xfrm>
          <a:prstGeom prst="rect">
            <a:avLst/>
          </a:prstGeom>
        </p:spPr>
      </p:pic>
      <p:pic>
        <p:nvPicPr>
          <p:cNvPr id="5" name="Picture 4"/>
          <p:cNvPicPr>
            <a:picLocks noChangeAspect="1"/>
          </p:cNvPicPr>
          <p:nvPr/>
        </p:nvPicPr>
        <p:blipFill>
          <a:blip r:embed="rId3"/>
          <a:stretch>
            <a:fillRect/>
          </a:stretch>
        </p:blipFill>
        <p:spPr>
          <a:xfrm>
            <a:off x="3373864" y="1705441"/>
            <a:ext cx="3985941" cy="2242092"/>
          </a:xfrm>
          <a:prstGeom prst="rect">
            <a:avLst/>
          </a:prstGeom>
        </p:spPr>
      </p:pic>
      <p:pic>
        <p:nvPicPr>
          <p:cNvPr id="6" name="Picture 5"/>
          <p:cNvPicPr>
            <a:picLocks noChangeAspect="1"/>
          </p:cNvPicPr>
          <p:nvPr/>
        </p:nvPicPr>
        <p:blipFill>
          <a:blip r:embed="rId4"/>
          <a:stretch>
            <a:fillRect/>
          </a:stretch>
        </p:blipFill>
        <p:spPr>
          <a:xfrm>
            <a:off x="7359805" y="1756899"/>
            <a:ext cx="4000498" cy="2250280"/>
          </a:xfrm>
          <a:prstGeom prst="rect">
            <a:avLst/>
          </a:prstGeom>
        </p:spPr>
      </p:pic>
      <p:pic>
        <p:nvPicPr>
          <p:cNvPr id="7" name="Picture 6"/>
          <p:cNvPicPr>
            <a:picLocks noChangeAspect="1"/>
          </p:cNvPicPr>
          <p:nvPr/>
        </p:nvPicPr>
        <p:blipFill>
          <a:blip r:embed="rId5"/>
          <a:stretch>
            <a:fillRect/>
          </a:stretch>
        </p:blipFill>
        <p:spPr>
          <a:xfrm>
            <a:off x="753706" y="3910323"/>
            <a:ext cx="3705405" cy="2947677"/>
          </a:xfrm>
          <a:prstGeom prst="rect">
            <a:avLst/>
          </a:prstGeom>
        </p:spPr>
      </p:pic>
      <p:pic>
        <p:nvPicPr>
          <p:cNvPr id="8" name="Picture 7"/>
          <p:cNvPicPr>
            <a:picLocks noChangeAspect="1"/>
          </p:cNvPicPr>
          <p:nvPr/>
        </p:nvPicPr>
        <p:blipFill>
          <a:blip r:embed="rId6"/>
          <a:stretch>
            <a:fillRect/>
          </a:stretch>
        </p:blipFill>
        <p:spPr>
          <a:xfrm>
            <a:off x="4459111" y="3962286"/>
            <a:ext cx="3691467" cy="2944842"/>
          </a:xfrm>
          <a:prstGeom prst="rect">
            <a:avLst/>
          </a:prstGeom>
        </p:spPr>
      </p:pic>
      <p:pic>
        <p:nvPicPr>
          <p:cNvPr id="9" name="Picture 8"/>
          <p:cNvPicPr>
            <a:picLocks noChangeAspect="1"/>
          </p:cNvPicPr>
          <p:nvPr/>
        </p:nvPicPr>
        <p:blipFill>
          <a:blip r:embed="rId7"/>
          <a:stretch>
            <a:fillRect/>
          </a:stretch>
        </p:blipFill>
        <p:spPr>
          <a:xfrm>
            <a:off x="8164516" y="4007178"/>
            <a:ext cx="3189284" cy="2850821"/>
          </a:xfrm>
          <a:prstGeom prst="rect">
            <a:avLst/>
          </a:prstGeom>
        </p:spPr>
      </p:pic>
    </p:spTree>
    <p:extLst>
      <p:ext uri="{BB962C8B-B14F-4D97-AF65-F5344CB8AC3E}">
        <p14:creationId xmlns:p14="http://schemas.microsoft.com/office/powerpoint/2010/main" val="399198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02527" y="365124"/>
            <a:ext cx="10515600" cy="6180641"/>
          </a:xfrm>
          <a:prstGeom prst="rect">
            <a:avLst/>
          </a:prstGeom>
        </p:spPr>
      </p:pic>
    </p:spTree>
    <p:extLst>
      <p:ext uri="{BB962C8B-B14F-4D97-AF65-F5344CB8AC3E}">
        <p14:creationId xmlns:p14="http://schemas.microsoft.com/office/powerpoint/2010/main" val="615632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 1 ( clinical) </a:t>
            </a:r>
            <a:br>
              <a:rPr lang="en-US" dirty="0"/>
            </a:br>
            <a:endParaRPr lang="en-US" dirty="0"/>
          </a:p>
        </p:txBody>
      </p:sp>
      <p:sp>
        <p:nvSpPr>
          <p:cNvPr id="3" name="Content Placeholder 2"/>
          <p:cNvSpPr>
            <a:spLocks noGrp="1"/>
          </p:cNvSpPr>
          <p:nvPr>
            <p:ph idx="1"/>
          </p:nvPr>
        </p:nvSpPr>
        <p:spPr/>
        <p:txBody>
          <a:bodyPr/>
          <a:lstStyle/>
          <a:p>
            <a:pPr lvl="0"/>
            <a:r>
              <a:rPr lang="en-US" dirty="0"/>
              <a:t>University Hospital “</a:t>
            </a:r>
            <a:r>
              <a:rPr lang="en-US" dirty="0" err="1"/>
              <a:t>Shefqet</a:t>
            </a:r>
            <a:r>
              <a:rPr lang="en-US" dirty="0"/>
              <a:t> </a:t>
            </a:r>
            <a:r>
              <a:rPr lang="en-US" dirty="0" err="1"/>
              <a:t>Ndroqi</a:t>
            </a:r>
            <a:endParaRPr lang="en-US" dirty="0"/>
          </a:p>
          <a:p>
            <a:pPr lvl="0"/>
            <a:r>
              <a:rPr lang="en-US" dirty="0"/>
              <a:t>University Maternity Hospital</a:t>
            </a:r>
          </a:p>
          <a:p>
            <a:pPr lvl="0"/>
            <a:r>
              <a:rPr lang="en-US" dirty="0"/>
              <a:t>Department of Pediatric QSUT</a:t>
            </a:r>
          </a:p>
          <a:p>
            <a:pPr lvl="0"/>
            <a:r>
              <a:rPr lang="en-US" dirty="0"/>
              <a:t>General Directorate of Prisons</a:t>
            </a:r>
          </a:p>
          <a:p>
            <a:endParaRPr lang="en-US" dirty="0"/>
          </a:p>
        </p:txBody>
      </p:sp>
    </p:spTree>
    <p:extLst>
      <p:ext uri="{BB962C8B-B14F-4D97-AF65-F5344CB8AC3E}">
        <p14:creationId xmlns:p14="http://schemas.microsoft.com/office/powerpoint/2010/main" val="2121210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 </a:t>
            </a:r>
            <a:r>
              <a:rPr lang="en-US" b="0" i="0" dirty="0">
                <a:solidFill>
                  <a:srgbClr val="000000"/>
                </a:solidFill>
                <a:effectLst/>
                <a:latin typeface="Barlow"/>
              </a:rPr>
              <a:t>Topics for  Group Discussion</a:t>
            </a:r>
          </a:p>
        </p:txBody>
      </p:sp>
      <p:sp>
        <p:nvSpPr>
          <p:cNvPr id="3" name="Content Placeholder 2"/>
          <p:cNvSpPr>
            <a:spLocks noGrp="1"/>
          </p:cNvSpPr>
          <p:nvPr>
            <p:ph idx="1"/>
          </p:nvPr>
        </p:nvSpPr>
        <p:spPr/>
        <p:txBody>
          <a:bodyPr>
            <a:normAutofit/>
          </a:bodyPr>
          <a:lstStyle/>
          <a:p>
            <a:endParaRPr lang="en-US" dirty="0"/>
          </a:p>
          <a:p>
            <a:r>
              <a:rPr lang="en-US" dirty="0"/>
              <a:t> What are the services covered by your institution regarding TB and HIV?</a:t>
            </a:r>
          </a:p>
          <a:p>
            <a:r>
              <a:rPr lang="en-US" dirty="0"/>
              <a:t> Have you encountered problems in providing services for TB and HIV?</a:t>
            </a:r>
          </a:p>
          <a:p>
            <a:r>
              <a:rPr lang="en-US" dirty="0"/>
              <a:t>How many of these services does Global Fund cover?</a:t>
            </a:r>
          </a:p>
          <a:p>
            <a:r>
              <a:rPr lang="en-US" dirty="0"/>
              <a:t> What action plan do you think for the sustainability of these services after the completion of the Global fund project?</a:t>
            </a:r>
          </a:p>
          <a:p>
            <a:pPr marL="514350" lvl="0" indent="-514350">
              <a:buFont typeface="+mj-lt"/>
              <a:buAutoNum type="arabicPeriod"/>
            </a:pPr>
            <a:endParaRPr lang="en-US" dirty="0"/>
          </a:p>
          <a:p>
            <a:pPr marL="514350" lvl="0" indent="-514350">
              <a:buFont typeface="+mj-lt"/>
              <a:buAutoNum type="arabicPeriod"/>
            </a:pPr>
            <a:endParaRPr lang="en-US" dirty="0"/>
          </a:p>
          <a:p>
            <a:endParaRPr lang="en-US" dirty="0"/>
          </a:p>
        </p:txBody>
      </p:sp>
    </p:spTree>
    <p:extLst>
      <p:ext uri="{BB962C8B-B14F-4D97-AF65-F5344CB8AC3E}">
        <p14:creationId xmlns:p14="http://schemas.microsoft.com/office/powerpoint/2010/main" val="327685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group 1</a:t>
            </a:r>
          </a:p>
        </p:txBody>
      </p:sp>
      <p:pic>
        <p:nvPicPr>
          <p:cNvPr id="4" name="Content Placeholder 3"/>
          <p:cNvPicPr>
            <a:picLocks noGrp="1" noChangeAspect="1"/>
          </p:cNvPicPr>
          <p:nvPr>
            <p:ph idx="1"/>
          </p:nvPr>
        </p:nvPicPr>
        <p:blipFill>
          <a:blip r:embed="rId2"/>
          <a:stretch>
            <a:fillRect/>
          </a:stretch>
        </p:blipFill>
        <p:spPr>
          <a:xfrm>
            <a:off x="1003610" y="1825625"/>
            <a:ext cx="4694663" cy="4653234"/>
          </a:xfrm>
          <a:prstGeom prst="rect">
            <a:avLst/>
          </a:prstGeom>
        </p:spPr>
      </p:pic>
      <p:pic>
        <p:nvPicPr>
          <p:cNvPr id="5" name="Picture 4"/>
          <p:cNvPicPr>
            <a:picLocks noChangeAspect="1"/>
          </p:cNvPicPr>
          <p:nvPr/>
        </p:nvPicPr>
        <p:blipFill>
          <a:blip r:embed="rId3"/>
          <a:stretch>
            <a:fillRect/>
          </a:stretch>
        </p:blipFill>
        <p:spPr>
          <a:xfrm>
            <a:off x="5698273" y="1825625"/>
            <a:ext cx="4973444" cy="4653234"/>
          </a:xfrm>
          <a:prstGeom prst="rect">
            <a:avLst/>
          </a:prstGeom>
        </p:spPr>
      </p:pic>
    </p:spTree>
    <p:extLst>
      <p:ext uri="{BB962C8B-B14F-4D97-AF65-F5344CB8AC3E}">
        <p14:creationId xmlns:p14="http://schemas.microsoft.com/office/powerpoint/2010/main" val="851677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 2 (Health system care) </a:t>
            </a:r>
            <a:br>
              <a:rPr lang="en-US" dirty="0"/>
            </a:br>
            <a:endParaRPr lang="en-US" dirty="0"/>
          </a:p>
        </p:txBody>
      </p:sp>
      <p:sp>
        <p:nvSpPr>
          <p:cNvPr id="3" name="Content Placeholder 2"/>
          <p:cNvSpPr>
            <a:spLocks noGrp="1"/>
          </p:cNvSpPr>
          <p:nvPr>
            <p:ph idx="1"/>
          </p:nvPr>
        </p:nvSpPr>
        <p:spPr/>
        <p:txBody>
          <a:bodyPr/>
          <a:lstStyle/>
          <a:p>
            <a:pPr lvl="0"/>
            <a:r>
              <a:rPr lang="en-US" dirty="0"/>
              <a:t>Compulsory Health Insurance</a:t>
            </a:r>
          </a:p>
          <a:p>
            <a:pPr lvl="0"/>
            <a:r>
              <a:rPr lang="en-US" dirty="0"/>
              <a:t>Operator Of Center Health</a:t>
            </a:r>
          </a:p>
          <a:p>
            <a:pPr lvl="0"/>
            <a:r>
              <a:rPr lang="en-US" dirty="0"/>
              <a:t>Institute of Public Health</a:t>
            </a:r>
          </a:p>
          <a:p>
            <a:pPr lvl="0"/>
            <a:r>
              <a:rPr lang="en-US" dirty="0"/>
              <a:t>Ministry of Health and Social Protection</a:t>
            </a:r>
          </a:p>
          <a:p>
            <a:endParaRPr lang="en-US" dirty="0"/>
          </a:p>
        </p:txBody>
      </p:sp>
    </p:spTree>
    <p:extLst>
      <p:ext uri="{BB962C8B-B14F-4D97-AF65-F5344CB8AC3E}">
        <p14:creationId xmlns:p14="http://schemas.microsoft.com/office/powerpoint/2010/main" val="204832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err="1">
                <a:solidFill>
                  <a:srgbClr val="000000"/>
                </a:solidFill>
                <a:effectLst/>
                <a:latin typeface="Barlow"/>
              </a:rPr>
              <a:t>B.Topics</a:t>
            </a:r>
            <a:r>
              <a:rPr lang="en-US" b="0" i="0" dirty="0">
                <a:solidFill>
                  <a:srgbClr val="000000"/>
                </a:solidFill>
                <a:effectLst/>
                <a:latin typeface="Barlow"/>
              </a:rPr>
              <a:t> for Group Discussion</a:t>
            </a:r>
          </a:p>
        </p:txBody>
      </p:sp>
      <p:sp>
        <p:nvSpPr>
          <p:cNvPr id="3" name="Content Placeholder 2"/>
          <p:cNvSpPr>
            <a:spLocks noGrp="1"/>
          </p:cNvSpPr>
          <p:nvPr>
            <p:ph idx="1"/>
          </p:nvPr>
        </p:nvSpPr>
        <p:spPr/>
        <p:txBody>
          <a:bodyPr>
            <a:normAutofit/>
          </a:bodyPr>
          <a:lstStyle/>
          <a:p>
            <a:pPr lvl="1">
              <a:lnSpc>
                <a:spcPct val="150000"/>
              </a:lnSpc>
            </a:pPr>
            <a:r>
              <a:rPr lang="en-US" dirty="0"/>
              <a:t>Discussion on funding for TB and HIV prevention, diagnosis and treatment services from the respective institutions</a:t>
            </a:r>
          </a:p>
          <a:p>
            <a:pPr lvl="1">
              <a:lnSpc>
                <a:spcPct val="150000"/>
              </a:lnSpc>
            </a:pPr>
            <a:r>
              <a:rPr lang="en-US" dirty="0"/>
              <a:t>Cost effectiveness for TB patients and TB and HIV</a:t>
            </a:r>
          </a:p>
          <a:p>
            <a:pPr lvl="1">
              <a:lnSpc>
                <a:spcPct val="150000"/>
              </a:lnSpc>
            </a:pPr>
            <a:r>
              <a:rPr lang="en-US" dirty="0"/>
              <a:t> Proposing a comprehensive funding plan for the continuation of TB and HIV services, taking into account the funding of relevant activities, including equipment, reagents, training, to address issues related to the laboratory as well as the maintenance of health equipment, etc.</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583995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group 2 </a:t>
            </a:r>
          </a:p>
        </p:txBody>
      </p:sp>
      <p:sp>
        <p:nvSpPr>
          <p:cNvPr id="7" name="Content Placeholder 6"/>
          <p:cNvSpPr>
            <a:spLocks noGrp="1"/>
          </p:cNvSpPr>
          <p:nvPr>
            <p:ph idx="1"/>
          </p:nvPr>
        </p:nvSpPr>
        <p:spPr>
          <a:xfrm>
            <a:off x="3858322" y="1906859"/>
            <a:ext cx="7495477" cy="4294866"/>
          </a:xfrm>
        </p:spPr>
        <p:txBody>
          <a:bodyPr/>
          <a:lstStyle/>
          <a:p>
            <a:pPr marL="0" indent="0">
              <a:buNone/>
            </a:pPr>
            <a:endParaRPr lang="en-US" dirty="0"/>
          </a:p>
        </p:txBody>
      </p:sp>
      <p:pic>
        <p:nvPicPr>
          <p:cNvPr id="5" name="Picture 4"/>
          <p:cNvPicPr>
            <a:picLocks noChangeAspect="1"/>
          </p:cNvPicPr>
          <p:nvPr/>
        </p:nvPicPr>
        <p:blipFill>
          <a:blip r:embed="rId2"/>
          <a:stretch>
            <a:fillRect/>
          </a:stretch>
        </p:blipFill>
        <p:spPr>
          <a:xfrm>
            <a:off x="838200" y="1825625"/>
            <a:ext cx="4280210" cy="4376100"/>
          </a:xfrm>
          <a:prstGeom prst="rect">
            <a:avLst/>
          </a:prstGeom>
        </p:spPr>
      </p:pic>
      <p:pic>
        <p:nvPicPr>
          <p:cNvPr id="6" name="Picture 5"/>
          <p:cNvPicPr>
            <a:picLocks noChangeAspect="1"/>
          </p:cNvPicPr>
          <p:nvPr/>
        </p:nvPicPr>
        <p:blipFill>
          <a:blip r:embed="rId3"/>
          <a:stretch>
            <a:fillRect/>
          </a:stretch>
        </p:blipFill>
        <p:spPr>
          <a:xfrm>
            <a:off x="4538546" y="1825626"/>
            <a:ext cx="6815253" cy="4376100"/>
          </a:xfrm>
          <a:prstGeom prst="rect">
            <a:avLst/>
          </a:prstGeom>
        </p:spPr>
      </p:pic>
    </p:spTree>
    <p:extLst>
      <p:ext uri="{BB962C8B-B14F-4D97-AF65-F5344CB8AC3E}">
        <p14:creationId xmlns:p14="http://schemas.microsoft.com/office/powerpoint/2010/main" val="1181803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  3 ( partnerships) </a:t>
            </a:r>
            <a:br>
              <a:rPr lang="en-US" dirty="0"/>
            </a:br>
            <a:endParaRPr lang="en-US" dirty="0"/>
          </a:p>
        </p:txBody>
      </p:sp>
      <p:sp>
        <p:nvSpPr>
          <p:cNvPr id="3" name="Content Placeholder 2"/>
          <p:cNvSpPr>
            <a:spLocks noGrp="1"/>
          </p:cNvSpPr>
          <p:nvPr>
            <p:ph idx="1"/>
          </p:nvPr>
        </p:nvSpPr>
        <p:spPr/>
        <p:txBody>
          <a:bodyPr/>
          <a:lstStyle/>
          <a:p>
            <a:pPr lvl="0"/>
            <a:r>
              <a:rPr lang="en-US" dirty="0"/>
              <a:t>WHO Regional Office </a:t>
            </a:r>
          </a:p>
          <a:p>
            <a:pPr lvl="0"/>
            <a:r>
              <a:rPr lang="en-US" dirty="0"/>
              <a:t>Municipality of Tirana</a:t>
            </a:r>
          </a:p>
          <a:p>
            <a:pPr lvl="0"/>
            <a:r>
              <a:rPr lang="en-US" dirty="0"/>
              <a:t>Civil society focus TB</a:t>
            </a:r>
          </a:p>
          <a:p>
            <a:pPr lvl="0"/>
            <a:r>
              <a:rPr lang="en-US" dirty="0"/>
              <a:t> Civil society focus HIV</a:t>
            </a:r>
          </a:p>
          <a:p>
            <a:pPr marL="0" indent="0">
              <a:buNone/>
            </a:pPr>
            <a:endParaRPr lang="en-US" dirty="0"/>
          </a:p>
        </p:txBody>
      </p:sp>
    </p:spTree>
    <p:extLst>
      <p:ext uri="{BB962C8B-B14F-4D97-AF65-F5344CB8AC3E}">
        <p14:creationId xmlns:p14="http://schemas.microsoft.com/office/powerpoint/2010/main" val="392318214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102</TotalTime>
  <Words>442</Words>
  <Application>Microsoft Office PowerPoint</Application>
  <PresentationFormat>Widescreen</PresentationFormat>
  <Paragraphs>58</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Barlow</vt:lpstr>
      <vt:lpstr>Trebuchet MS</vt:lpstr>
      <vt:lpstr>Wingdings 3</vt:lpstr>
      <vt:lpstr>Facet</vt:lpstr>
      <vt:lpstr>Meeting with representatives of National Health Institutions and other partners for development of positioning options and a strategic positioning plan to help strengthening CCM country's position </vt:lpstr>
      <vt:lpstr>PowerPoint Presentation</vt:lpstr>
      <vt:lpstr>Group 1 ( clinical)  </vt:lpstr>
      <vt:lpstr> A. Topics for  Group Discussion</vt:lpstr>
      <vt:lpstr>Working group 1</vt:lpstr>
      <vt:lpstr>Group 2 (Health system care)  </vt:lpstr>
      <vt:lpstr>B.Topics for Group Discussion</vt:lpstr>
      <vt:lpstr>Working group 2 </vt:lpstr>
      <vt:lpstr>Group  3 ( partnerships)  </vt:lpstr>
      <vt:lpstr>C.Topics for Group Discussion</vt:lpstr>
      <vt:lpstr>Working group 3</vt:lpstr>
      <vt:lpstr>Group 4 (Political decision making) </vt:lpstr>
      <vt:lpstr>D.Topics for Group Discussion</vt:lpstr>
      <vt:lpstr>Working group 4</vt:lpstr>
      <vt:lpstr>     PRIORITY ACTIONS </vt:lpstr>
      <vt:lpstr>    Thank you for your work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Grupi 1 ( clinical)</dc:title>
  <dc:creator>User</dc:creator>
  <cp:lastModifiedBy>Manjola Kola</cp:lastModifiedBy>
  <cp:revision>43</cp:revision>
  <dcterms:created xsi:type="dcterms:W3CDTF">2023-05-23T19:52:47Z</dcterms:created>
  <dcterms:modified xsi:type="dcterms:W3CDTF">2023-07-19T21:30:40Z</dcterms:modified>
</cp:coreProperties>
</file>